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6" r:id="rId4"/>
    <p:sldId id="275" r:id="rId5"/>
    <p:sldId id="277" r:id="rId6"/>
    <p:sldId id="278" r:id="rId7"/>
    <p:sldId id="279" r:id="rId8"/>
    <p:sldId id="280" r:id="rId9"/>
    <p:sldId id="274" r:id="rId10"/>
    <p:sldId id="272" r:id="rId11"/>
    <p:sldId id="281" r:id="rId12"/>
    <p:sldId id="27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CA5A-AB21-465D-A15E-124EF1458870}" type="datetimeFigureOut">
              <a:rPr lang="pl-PL" smtClean="0"/>
              <a:t>2017-06-01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AC46-A0A3-4F0F-A64D-7EA9C6791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554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5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591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5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5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145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25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3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66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40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322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02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1314-3022-4DFB-9103-4AA93EA3D653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1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978C-025D-4B36-80E7-FADC044FAF00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1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D910-845D-4C0A-9E37-549C4ECD2F94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4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FC9-0ECA-4B21-B6EA-161042ACF10C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7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FE3-47B1-479E-B875-3BFF34E27BE1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60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EDC2-B75F-47C9-A0B3-F296326E0FE1}" type="datetime1">
              <a:rPr lang="pl-PL" smtClean="0"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4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B6D9-9276-4610-A6DA-096F8483D036}" type="datetime1">
              <a:rPr lang="pl-PL" smtClean="0"/>
              <a:t>2017-06-01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31C-E906-4930-A6E7-21F526B530BF}" type="datetime1">
              <a:rPr lang="pl-PL" smtClean="0"/>
              <a:t>2017-06-01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65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BB21-0690-41CC-9056-DB0D9AD56EB3}" type="datetime1">
              <a:rPr lang="pl-PL" smtClean="0"/>
              <a:t>2017-06-01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81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C992-7F6F-48F5-AD76-89C9FE1BFA85}" type="datetime1">
              <a:rPr lang="pl-PL" smtClean="0"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3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5A44-AFF0-43A5-8B0C-FE92CDD24481}" type="datetime1">
              <a:rPr lang="pl-PL" smtClean="0"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7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4895"/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7F11-C31B-4BC9-8304-306779C34606}" type="datetime1">
              <a:rPr lang="pl-PL" smtClean="0"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1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87" y="1122363"/>
            <a:ext cx="11558587" cy="23876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Wpływ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realizacji projektu KDP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firmy działające w branży kolejowej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Marita Szustak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Prezes Zarządu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Izby Gospodarczej Transportu Lądowego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Tabor – przykład Hiszpański (2)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 fontScale="77500" lnSpcReduction="20000"/>
          </a:bodyPr>
          <a:lstStyle/>
          <a:p>
            <a:pPr marL="228600"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Duża </a:t>
            </a: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pewność kontraktowa i długoletnia umowa ze spółką z grupy operatora ułatwia decyzje o finansowaniu </a:t>
            </a: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inwestycji, a opcja </a:t>
            </a: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dodatkowego zamówienia daje podstawy do rozwijania </a:t>
            </a: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produktu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 </a:t>
            </a: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Europie jest szereg doświadczonych firm dysponujących produktem sprawdzonym i rozwijanym od </a:t>
            </a: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dawna, a firmy </a:t>
            </a: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zagraniczne poszukują i będą poszukiwać nowych rynków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Ograniczenia dotyczące rodzimej produkcji są mało </a:t>
            </a: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prawdopodobne, zatem </a:t>
            </a:r>
            <a:r>
              <a:rPr lang="pl-PL" sz="3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</a:t>
            </a:r>
            <a:r>
              <a:rPr lang="pl-PL" sz="3100" b="1" dirty="0">
                <a:solidFill>
                  <a:schemeClr val="bg1"/>
                </a:solidFill>
                <a:latin typeface="Arial Narrow" panose="020B0606020202030204" pitchFamily="34" charset="0"/>
              </a:rPr>
              <a:t>jest wymierne i trwałe wsparcie polskiego przemysłu, aby możliwe było konkurowanie z potentatami w branży</a:t>
            </a:r>
            <a:endParaRPr lang="pl-PL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28600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l-PL" sz="29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pl-PL" b="1" i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10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2073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Model wdrażania – konieczne decyzje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9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Model PPP (stosowany przez Francję): długoletnie koncesje, wysoki udział finansowania prywatnego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9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Model tradycyjny – w strukturach PKP PLK SA 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9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Model tradycyjny – odrębny zarządca poza PKP PLK SA 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900" b="1" dirty="0">
                <a:solidFill>
                  <a:schemeClr val="bg1"/>
                </a:solidFill>
                <a:latin typeface="Arial Narrow" panose="020B0606020202030204" pitchFamily="34" charset="0"/>
              </a:rPr>
              <a:t>Inne rozwiązania?</a:t>
            </a:r>
          </a:p>
          <a:p>
            <a:pPr marL="457200" lvl="1" indent="0">
              <a:buNone/>
            </a:pPr>
            <a:endParaRPr lang="pl-PL" b="1" i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11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7996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77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Dziękuję za uwagę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www.igtl.pl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igtl@igtl.pl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12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325563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KDP szansą dla polskiego przemysłu?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Realizacja projektu KDP będzie miała wpływ na szereg gałęzi krajowej gospodarki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Potencjalne ogromne zamówienia w przemyśle (hutniczy, cementowy, wydobycia kruszyw, itd.)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jest stworzenie możliwości jak największego udziału polskich producentów i usługodawców, co będzie impulsem do rozwoju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2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5899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Polityka i decyzje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Firmy zagraniczne posiadają już dziś realne  doświadczenie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w budowie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KDP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Doświadczenie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to  było budowane w oparciu o współpracę z zarządcami infrastruktury i największymi krajowymi przewoźnikami – przy wsparciu polityki gospodarczej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państwa: UMOWA RZĄDU Z PRZEMYSŁEM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Projekt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musi mieć wysoki i trwały priorytet polityki rządu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Powstać muszą dedykowane projektowi rozwiązania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systemowe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Finansowanie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badań i pomoc publiczna</a:t>
            </a: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3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7868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Innowacje i rozwój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jest stworzenie warunków sprzyjających wprowadzaniu nowych wyrobów, w tym współpraca z PKP PLK SA w zakresie prowadzenia badań eksploatacyjnych i dopuszczania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Polscy producenci muszą mieć szansę na zbudowanie pozycji konkurencyjnej wobec doświadczonych firm zagranicznych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Podjęcie decyzji o inwestycjach w nowe technologie i produkty jest uwarunkowane stabilnością decyzji o realizacji projektu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4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97714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 potencjał – sterowanie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Polscy producenci posiadają technologię i produkty w zakresie nastawnic, DSAT, napędów zwrotnicowych, blokady liniowej, kontroli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niezajętości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sygnalizatorów LED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 zakresie elementów podsystemu ujętych w TSI (ERTMS/ETCS, RBC, LEU,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balisa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 producenci posiadają zakłady zlokalizowane w Polsce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Rynek jest w tym obszarze ograniczony, co oznacza duży potencjał rozwoju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5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64268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 potencjał – infrastruktura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Główne elementy to szyny, podkłady strunobetonowe, przytwierdzenia sprężyste, rozjazdy kolejowe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Polscy producenci dysponują szeroką paletą wyrobów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 przypadku wprowadzania rozjazdu 10 000/ 4 000 konieczne jest stworzenie możliwości dopuszczenia produktu oraz zapewnienie niedyskryminacyjnych zapisów OPZ w odniesieniu do prób eksploatacyjnych po zabudowie na LDP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6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42443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 potencjał – zasilanie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Zgodnie z założeniami zawartymi  w Studium Wykonalności dla budowy linii kolejowej dużych prędkości „Warszawa – Łódź – Poznań/Wrocław” na liniach dużych prędkości w Polsce ma być zastosowany system zasilania trakcji  elektrycznej 2 x 25 </a:t>
            </a:r>
            <a:r>
              <a:rPr lang="pl-PL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kV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 50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Hz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 przemysł dysponuje pełną paletą rozwiązań i produktów (przewody, transformatory, izolatory, ograniczniki przepięć, wyłączniki, itd.)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7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9557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 potencjał – wykonawstwo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Polskie firmy mają bogate doświadczenie w budowie obiektów inżynieryjnych oraz infrastruktury kolejowej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jest właściwe etapowanie robót, aby polskie firmy były w stanie konkurować z potężnymi firmami zagranicznymi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jest stworzenie odpowiednich ram formalno-prawnych w kontraktach, aby właściwie wykorzystać możliwości rynku lokalnego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Rynek musi mieć pewność realizacji projektu, żeby zainwestować w sprzęt i rozwój zasobów kadrowych.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8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7982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Tabor – przykład Hiszpański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Talgo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wygrało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przetarag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w zakresie dostawy 15 składów HS dla RENFE oraz ich utrzymania przez 30 lat, o wartości ponad 785 mln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Utrzymanie będzie realizowane w ramach joint venture ze spółką z grupy RENFE, a kontrakt zawiera opcję dostawy kolejnych 15 składów i przedłużenia okresu utrzymania     na kolejne 10 lat, co łącznie oznacza kolejne 1,5 mld EUR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W toku przetargu Bombardier zakwestionował skutecznie obostrzenia dotyczące rodzimej produkcji – oferty zostały ostatecznie złożone przez: </a:t>
            </a:r>
            <a:r>
              <a:rPr lang="pl-PL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Talgo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, Siemens, CAF, Bombardier i Alstom </a:t>
            </a: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 14 czerwca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9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6618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654</Words>
  <Application>Microsoft Office PowerPoint</Application>
  <PresentationFormat>Panoramiczny</PresentationFormat>
  <Paragraphs>89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Motyw pakietu Office</vt:lpstr>
      <vt:lpstr>Wpływ realizacji projektu KDP  na firmy działające w branży kolejowej</vt:lpstr>
      <vt:lpstr>KDP szansą dla polskiego przemysłu?</vt:lpstr>
      <vt:lpstr>Polityka i decyzje</vt:lpstr>
      <vt:lpstr>Innowacje i rozwój</vt:lpstr>
      <vt:lpstr>Polski potencjał – sterowanie </vt:lpstr>
      <vt:lpstr>Polski potencjał – infrastruktura </vt:lpstr>
      <vt:lpstr>Polski potencjał – zasilanie</vt:lpstr>
      <vt:lpstr>Polski potencjał – wykonawstwo</vt:lpstr>
      <vt:lpstr>Tabor – przykład Hiszpański </vt:lpstr>
      <vt:lpstr>Tabor – przykład Hiszpański (2) </vt:lpstr>
      <vt:lpstr>Model wdrażania – konieczne decyzje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dyrektorIGTL</dc:creator>
  <cp:lastModifiedBy>dyrektorIGTL</cp:lastModifiedBy>
  <cp:revision>37</cp:revision>
  <dcterms:created xsi:type="dcterms:W3CDTF">2017-04-25T10:52:56Z</dcterms:created>
  <dcterms:modified xsi:type="dcterms:W3CDTF">2017-06-01T15:11:49Z</dcterms:modified>
</cp:coreProperties>
</file>