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handoutMasterIdLst>
    <p:handoutMasterId r:id="rId17"/>
  </p:handoutMasterIdLst>
  <p:sldIdLst>
    <p:sldId id="256" r:id="rId2"/>
    <p:sldId id="264" r:id="rId3"/>
    <p:sldId id="258" r:id="rId4"/>
    <p:sldId id="257" r:id="rId5"/>
    <p:sldId id="259" r:id="rId6"/>
    <p:sldId id="260" r:id="rId7"/>
    <p:sldId id="261" r:id="rId8"/>
    <p:sldId id="265" r:id="rId9"/>
    <p:sldId id="266" r:id="rId10"/>
    <p:sldId id="263" r:id="rId11"/>
    <p:sldId id="267" r:id="rId12"/>
    <p:sldId id="268" r:id="rId13"/>
    <p:sldId id="269" r:id="rId14"/>
    <p:sldId id="270" r:id="rId15"/>
  </p:sldIdLst>
  <p:sldSz cx="9144000" cy="6858000" type="screen4x3"/>
  <p:notesSz cx="6858000" cy="9144000"/>
  <p:defaultTextStyle>
    <a:defPPr>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0" d="100"/>
          <a:sy n="150" d="100"/>
        </p:scale>
        <p:origin x="-1704"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FF75B96-EBA9-4046-8CD2-310C577FAFDA}" type="datetimeFigureOut">
              <a:t>23.10.17</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578BAE-53DA-D841-B71E-F1168755D347}" type="slidenum">
              <a:t>‹nr›</a:t>
            </a:fld>
            <a:endParaRPr lang="pl-PL"/>
          </a:p>
        </p:txBody>
      </p:sp>
    </p:spTree>
    <p:extLst>
      <p:ext uri="{BB962C8B-B14F-4D97-AF65-F5344CB8AC3E}">
        <p14:creationId xmlns:p14="http://schemas.microsoft.com/office/powerpoint/2010/main" val="4115734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21B4DC-A14F-294C-AB72-691032CB7C2A}" type="datetimeFigureOut">
              <a:t>23.10.17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1688B4-EB6D-BB4A-B869-1728B5DF96A4}" type="slidenum">
              <a:t>‹nr›</a:t>
            </a:fld>
            <a:endParaRPr lang="pl-PL"/>
          </a:p>
        </p:txBody>
      </p:sp>
    </p:spTree>
    <p:extLst>
      <p:ext uri="{BB962C8B-B14F-4D97-AF65-F5344CB8AC3E}">
        <p14:creationId xmlns:p14="http://schemas.microsoft.com/office/powerpoint/2010/main" val="133192179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 styl wz. tyt.</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t>‹nr›</a:t>
            </a:fld>
            <a:endParaRPr lang="pl-PL"/>
          </a:p>
        </p:txBody>
      </p:sp>
    </p:spTree>
    <p:extLst>
      <p:ext uri="{BB962C8B-B14F-4D97-AF65-F5344CB8AC3E}">
        <p14:creationId xmlns:p14="http://schemas.microsoft.com/office/powerpoint/2010/main" val="50066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3" name="Symbol zastępczy tekst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t>‹nr›</a:t>
            </a:fld>
            <a:endParaRPr lang="pl-PL"/>
          </a:p>
        </p:txBody>
      </p:sp>
    </p:spTree>
    <p:extLst>
      <p:ext uri="{BB962C8B-B14F-4D97-AF65-F5344CB8AC3E}">
        <p14:creationId xmlns:p14="http://schemas.microsoft.com/office/powerpoint/2010/main" val="3128921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 styl wz. tyt.</a:t>
            </a:r>
          </a:p>
        </p:txBody>
      </p:sp>
      <p:sp>
        <p:nvSpPr>
          <p:cNvPr id="3" name="Symbol zastępczy tekst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t>‹nr›</a:t>
            </a:fld>
            <a:endParaRPr lang="pl-PL"/>
          </a:p>
        </p:txBody>
      </p:sp>
    </p:spTree>
    <p:extLst>
      <p:ext uri="{BB962C8B-B14F-4D97-AF65-F5344CB8AC3E}">
        <p14:creationId xmlns:p14="http://schemas.microsoft.com/office/powerpoint/2010/main" val="204576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t>‹nr›</a:t>
            </a:fld>
            <a:endParaRPr lang="pl-PL"/>
          </a:p>
        </p:txBody>
      </p:sp>
    </p:spTree>
    <p:extLst>
      <p:ext uri="{BB962C8B-B14F-4D97-AF65-F5344CB8AC3E}">
        <p14:creationId xmlns:p14="http://schemas.microsoft.com/office/powerpoint/2010/main" val="2161532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 styl wz. tyt.</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t>‹nr›</a:t>
            </a:fld>
            <a:endParaRPr lang="pl-PL"/>
          </a:p>
        </p:txBody>
      </p:sp>
    </p:spTree>
    <p:extLst>
      <p:ext uri="{BB962C8B-B14F-4D97-AF65-F5344CB8AC3E}">
        <p14:creationId xmlns:p14="http://schemas.microsoft.com/office/powerpoint/2010/main" val="2253017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r>
              <a:rPr lang="pl-PL"/>
              <a:t>24.10.2017</a:t>
            </a:r>
          </a:p>
        </p:txBody>
      </p:sp>
      <p:sp>
        <p:nvSpPr>
          <p:cNvPr id="6" name="Symbol zastępczy stopki 5"/>
          <p:cNvSpPr>
            <a:spLocks noGrp="1"/>
          </p:cNvSpPr>
          <p:nvPr>
            <p:ph type="ftr" sz="quarter" idx="11"/>
          </p:nvPr>
        </p:nvSpPr>
        <p:spPr/>
        <p:txBody>
          <a:bodyPr/>
          <a:lstStyle/>
          <a:p>
            <a:r>
              <a:rPr lang="pl-PL"/>
              <a:t>Irneusz Gójski</a:t>
            </a:r>
          </a:p>
        </p:txBody>
      </p:sp>
      <p:sp>
        <p:nvSpPr>
          <p:cNvPr id="7" name="Symbol zastępczy numeru slajdu 6"/>
          <p:cNvSpPr>
            <a:spLocks noGrp="1"/>
          </p:cNvSpPr>
          <p:nvPr>
            <p:ph type="sldNum" sz="quarter" idx="12"/>
          </p:nvPr>
        </p:nvSpPr>
        <p:spPr/>
        <p:txBody>
          <a:bodyPr/>
          <a:lstStyle/>
          <a:p>
            <a:fld id="{AFF32A50-94E3-F84A-A08B-D727DA94A7D1}" type="slidenum">
              <a:t>‹nr›</a:t>
            </a:fld>
            <a:endParaRPr lang="pl-PL"/>
          </a:p>
        </p:txBody>
      </p:sp>
    </p:spTree>
    <p:extLst>
      <p:ext uri="{BB962C8B-B14F-4D97-AF65-F5344CB8AC3E}">
        <p14:creationId xmlns:p14="http://schemas.microsoft.com/office/powerpoint/2010/main" val="198364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 styl wz. tyt.</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r>
              <a:rPr lang="pl-PL"/>
              <a:t>24.10.2017</a:t>
            </a:r>
          </a:p>
        </p:txBody>
      </p:sp>
      <p:sp>
        <p:nvSpPr>
          <p:cNvPr id="8" name="Symbol zastępczy stopki 7"/>
          <p:cNvSpPr>
            <a:spLocks noGrp="1"/>
          </p:cNvSpPr>
          <p:nvPr>
            <p:ph type="ftr" sz="quarter" idx="11"/>
          </p:nvPr>
        </p:nvSpPr>
        <p:spPr/>
        <p:txBody>
          <a:bodyPr/>
          <a:lstStyle/>
          <a:p>
            <a:r>
              <a:rPr lang="pl-PL"/>
              <a:t>Irneusz Gójski</a:t>
            </a:r>
          </a:p>
        </p:txBody>
      </p:sp>
      <p:sp>
        <p:nvSpPr>
          <p:cNvPr id="9" name="Symbol zastępczy numeru slajdu 8"/>
          <p:cNvSpPr>
            <a:spLocks noGrp="1"/>
          </p:cNvSpPr>
          <p:nvPr>
            <p:ph type="sldNum" sz="quarter" idx="12"/>
          </p:nvPr>
        </p:nvSpPr>
        <p:spPr/>
        <p:txBody>
          <a:bodyPr/>
          <a:lstStyle/>
          <a:p>
            <a:fld id="{AFF32A50-94E3-F84A-A08B-D727DA94A7D1}" type="slidenum">
              <a:t>‹nr›</a:t>
            </a:fld>
            <a:endParaRPr lang="pl-PL"/>
          </a:p>
        </p:txBody>
      </p:sp>
    </p:spTree>
    <p:extLst>
      <p:ext uri="{BB962C8B-B14F-4D97-AF65-F5344CB8AC3E}">
        <p14:creationId xmlns:p14="http://schemas.microsoft.com/office/powerpoint/2010/main" val="753746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3" name="Symbol zastępczy daty 2"/>
          <p:cNvSpPr>
            <a:spLocks noGrp="1"/>
          </p:cNvSpPr>
          <p:nvPr>
            <p:ph type="dt" sz="half" idx="10"/>
          </p:nvPr>
        </p:nvSpPr>
        <p:spPr/>
        <p:txBody>
          <a:bodyPr/>
          <a:lstStyle/>
          <a:p>
            <a:r>
              <a:rPr lang="pl-PL"/>
              <a:t>24.10.2017</a:t>
            </a:r>
          </a:p>
        </p:txBody>
      </p:sp>
      <p:sp>
        <p:nvSpPr>
          <p:cNvPr id="4" name="Symbol zastępczy stopki 3"/>
          <p:cNvSpPr>
            <a:spLocks noGrp="1"/>
          </p:cNvSpPr>
          <p:nvPr>
            <p:ph type="ftr" sz="quarter" idx="11"/>
          </p:nvPr>
        </p:nvSpPr>
        <p:spPr/>
        <p:txBody>
          <a:bodyPr/>
          <a:lstStyle/>
          <a:p>
            <a:r>
              <a:rPr lang="pl-PL"/>
              <a:t>Irneusz Gójski</a:t>
            </a:r>
          </a:p>
        </p:txBody>
      </p:sp>
      <p:sp>
        <p:nvSpPr>
          <p:cNvPr id="5" name="Symbol zastępczy numeru slajdu 4"/>
          <p:cNvSpPr>
            <a:spLocks noGrp="1"/>
          </p:cNvSpPr>
          <p:nvPr>
            <p:ph type="sldNum" sz="quarter" idx="12"/>
          </p:nvPr>
        </p:nvSpPr>
        <p:spPr/>
        <p:txBody>
          <a:bodyPr/>
          <a:lstStyle/>
          <a:p>
            <a:fld id="{AFF32A50-94E3-F84A-A08B-D727DA94A7D1}" type="slidenum">
              <a:t>‹nr›</a:t>
            </a:fld>
            <a:endParaRPr lang="pl-PL"/>
          </a:p>
        </p:txBody>
      </p:sp>
    </p:spTree>
    <p:extLst>
      <p:ext uri="{BB962C8B-B14F-4D97-AF65-F5344CB8AC3E}">
        <p14:creationId xmlns:p14="http://schemas.microsoft.com/office/powerpoint/2010/main" val="555660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e">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r>
              <a:rPr lang="pl-PL"/>
              <a:t>24.10.2017</a:t>
            </a:r>
          </a:p>
        </p:txBody>
      </p:sp>
      <p:sp>
        <p:nvSpPr>
          <p:cNvPr id="3" name="Symbol zastępczy stopki 2"/>
          <p:cNvSpPr>
            <a:spLocks noGrp="1"/>
          </p:cNvSpPr>
          <p:nvPr>
            <p:ph type="ftr" sz="quarter" idx="11"/>
          </p:nvPr>
        </p:nvSpPr>
        <p:spPr/>
        <p:txBody>
          <a:bodyPr/>
          <a:lstStyle/>
          <a:p>
            <a:r>
              <a:rPr lang="pl-PL"/>
              <a:t>Irneusz Gójski</a:t>
            </a:r>
          </a:p>
        </p:txBody>
      </p:sp>
      <p:sp>
        <p:nvSpPr>
          <p:cNvPr id="4" name="Symbol zastępczy numeru slajdu 3"/>
          <p:cNvSpPr>
            <a:spLocks noGrp="1"/>
          </p:cNvSpPr>
          <p:nvPr>
            <p:ph type="sldNum" sz="quarter" idx="12"/>
          </p:nvPr>
        </p:nvSpPr>
        <p:spPr/>
        <p:txBody>
          <a:bodyPr/>
          <a:lstStyle/>
          <a:p>
            <a:fld id="{AFF32A50-94E3-F84A-A08B-D727DA94A7D1}" type="slidenum">
              <a:t>‹nr›</a:t>
            </a:fld>
            <a:endParaRPr lang="pl-PL"/>
          </a:p>
        </p:txBody>
      </p:sp>
    </p:spTree>
    <p:extLst>
      <p:ext uri="{BB962C8B-B14F-4D97-AF65-F5344CB8AC3E}">
        <p14:creationId xmlns:p14="http://schemas.microsoft.com/office/powerpoint/2010/main" val="206654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 styl wz. tyt.</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r>
              <a:rPr lang="pl-PL"/>
              <a:t>24.10.2017</a:t>
            </a:r>
          </a:p>
        </p:txBody>
      </p:sp>
      <p:sp>
        <p:nvSpPr>
          <p:cNvPr id="6" name="Symbol zastępczy stopki 5"/>
          <p:cNvSpPr>
            <a:spLocks noGrp="1"/>
          </p:cNvSpPr>
          <p:nvPr>
            <p:ph type="ftr" sz="quarter" idx="11"/>
          </p:nvPr>
        </p:nvSpPr>
        <p:spPr/>
        <p:txBody>
          <a:bodyPr/>
          <a:lstStyle/>
          <a:p>
            <a:r>
              <a:rPr lang="pl-PL"/>
              <a:t>Irneusz Gójski</a:t>
            </a:r>
          </a:p>
        </p:txBody>
      </p:sp>
      <p:sp>
        <p:nvSpPr>
          <p:cNvPr id="7" name="Symbol zastępczy numeru slajdu 6"/>
          <p:cNvSpPr>
            <a:spLocks noGrp="1"/>
          </p:cNvSpPr>
          <p:nvPr>
            <p:ph type="sldNum" sz="quarter" idx="12"/>
          </p:nvPr>
        </p:nvSpPr>
        <p:spPr/>
        <p:txBody>
          <a:bodyPr/>
          <a:lstStyle/>
          <a:p>
            <a:fld id="{AFF32A50-94E3-F84A-A08B-D727DA94A7D1}" type="slidenum">
              <a:t>‹nr›</a:t>
            </a:fld>
            <a:endParaRPr lang="pl-PL"/>
          </a:p>
        </p:txBody>
      </p:sp>
    </p:spTree>
    <p:extLst>
      <p:ext uri="{BB962C8B-B14F-4D97-AF65-F5344CB8AC3E}">
        <p14:creationId xmlns:p14="http://schemas.microsoft.com/office/powerpoint/2010/main" val="1962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 styl wz. tyt.</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r>
              <a:rPr lang="pl-PL"/>
              <a:t>24.10.2017</a:t>
            </a:r>
          </a:p>
        </p:txBody>
      </p:sp>
      <p:sp>
        <p:nvSpPr>
          <p:cNvPr id="6" name="Symbol zastępczy stopki 5"/>
          <p:cNvSpPr>
            <a:spLocks noGrp="1"/>
          </p:cNvSpPr>
          <p:nvPr>
            <p:ph type="ftr" sz="quarter" idx="11"/>
          </p:nvPr>
        </p:nvSpPr>
        <p:spPr/>
        <p:txBody>
          <a:bodyPr/>
          <a:lstStyle/>
          <a:p>
            <a:r>
              <a:rPr lang="pl-PL"/>
              <a:t>Irneusz Gójski</a:t>
            </a:r>
          </a:p>
        </p:txBody>
      </p:sp>
      <p:sp>
        <p:nvSpPr>
          <p:cNvPr id="7" name="Symbol zastępczy numeru slajdu 6"/>
          <p:cNvSpPr>
            <a:spLocks noGrp="1"/>
          </p:cNvSpPr>
          <p:nvPr>
            <p:ph type="sldNum" sz="quarter" idx="12"/>
          </p:nvPr>
        </p:nvSpPr>
        <p:spPr/>
        <p:txBody>
          <a:bodyPr/>
          <a:lstStyle/>
          <a:p>
            <a:fld id="{AFF32A50-94E3-F84A-A08B-D727DA94A7D1}" type="slidenum">
              <a:t>‹nr›</a:t>
            </a:fld>
            <a:endParaRPr lang="pl-PL"/>
          </a:p>
        </p:txBody>
      </p:sp>
    </p:spTree>
    <p:extLst>
      <p:ext uri="{BB962C8B-B14F-4D97-AF65-F5344CB8AC3E}">
        <p14:creationId xmlns:p14="http://schemas.microsoft.com/office/powerpoint/2010/main" val="28486806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 styl wz. tyt.</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pl-PL"/>
              <a:t>24.10.2017</a:t>
            </a: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Irneusz Gójski</a:t>
            </a: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32A50-94E3-F84A-A08B-D727DA94A7D1}" type="slidenum">
              <a:t>‹nr›</a:t>
            </a:fld>
            <a:endParaRPr lang="pl-PL"/>
          </a:p>
        </p:txBody>
      </p:sp>
    </p:spTree>
    <p:extLst>
      <p:ext uri="{BB962C8B-B14F-4D97-AF65-F5344CB8AC3E}">
        <p14:creationId xmlns:p14="http://schemas.microsoft.com/office/powerpoint/2010/main" val="2370720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solidFill>
            <a:srgbClr val="C0504D"/>
          </a:solidFill>
        </p:spPr>
        <p:txBody>
          <a:bodyPr/>
          <a:lstStyle/>
          <a:p>
            <a:r>
              <a:rPr lang="pl-PL" b="1"/>
              <a:t>Umowa ogólna o użytkowaniu wagonów towarowych (AVV)</a:t>
            </a:r>
          </a:p>
        </p:txBody>
      </p:sp>
      <p:sp>
        <p:nvSpPr>
          <p:cNvPr id="3" name="Podtytuł 2"/>
          <p:cNvSpPr>
            <a:spLocks noGrp="1"/>
          </p:cNvSpPr>
          <p:nvPr>
            <p:ph type="subTitle" idx="1"/>
          </p:nvPr>
        </p:nvSpPr>
        <p:spPr/>
        <p:txBody>
          <a:bodyPr/>
          <a:lstStyle/>
          <a:p>
            <a:r>
              <a:rPr lang="pl-PL"/>
              <a:t>Materiały na posiedzenie sekcji  IGTL</a:t>
            </a:r>
          </a:p>
          <a:p>
            <a:r>
              <a:rPr lang="pl-PL"/>
              <a:t>Ireneusz Gójski</a:t>
            </a:r>
          </a:p>
          <a:p>
            <a:r>
              <a:rPr lang="pl-PL" sz="2800"/>
              <a:t>Warszawa 24.10.2017</a:t>
            </a:r>
          </a:p>
        </p:txBody>
      </p:sp>
    </p:spTree>
    <p:extLst>
      <p:ext uri="{BB962C8B-B14F-4D97-AF65-F5344CB8AC3E}">
        <p14:creationId xmlns:p14="http://schemas.microsoft.com/office/powerpoint/2010/main" val="2821627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C0504D"/>
          </a:solidFill>
        </p:spPr>
        <p:txBody>
          <a:bodyPr>
            <a:normAutofit/>
          </a:bodyPr>
          <a:lstStyle/>
          <a:p>
            <a:r>
              <a:rPr lang="pl-PL" sz="2400" b="1"/>
              <a:t>AVV </a:t>
            </a:r>
            <a:r>
              <a:rPr lang="mr-IN" sz="2400" b="1"/>
              <a:t>–</a:t>
            </a:r>
            <a:r>
              <a:rPr lang="pl-PL" sz="2400" b="1"/>
              <a:t>zasady wprowadzania zmian i uzupełnień</a:t>
            </a:r>
            <a:br>
              <a:rPr lang="pl-PL" sz="2400" b="1"/>
            </a:br>
            <a:r>
              <a:rPr lang="pl-PL" sz="2400" b="1"/>
              <a:t>Załącznik 8 pkt 7-11</a:t>
            </a:r>
          </a:p>
        </p:txBody>
      </p:sp>
      <p:sp>
        <p:nvSpPr>
          <p:cNvPr id="3" name="Symbol zastępczy zawartości 2"/>
          <p:cNvSpPr>
            <a:spLocks noGrp="1"/>
          </p:cNvSpPr>
          <p:nvPr>
            <p:ph idx="1"/>
          </p:nvPr>
        </p:nvSpPr>
        <p:spPr>
          <a:xfrm>
            <a:off x="457200" y="1600200"/>
            <a:ext cx="8229600" cy="5096933"/>
          </a:xfrm>
        </p:spPr>
        <p:txBody>
          <a:bodyPr>
            <a:normAutofit fontScale="62500" lnSpcReduction="20000"/>
          </a:bodyPr>
          <a:lstStyle/>
          <a:p>
            <a:pPr marL="0" indent="0">
              <a:buNone/>
            </a:pPr>
            <a:r>
              <a:rPr lang="en-US" sz="2600"/>
              <a:t>7 . Strony Umowy mogą składać w Biurze AVV wnioski o zmiany. Również</a:t>
            </a:r>
            <a:endParaRPr lang="pl-PL" sz="2600"/>
          </a:p>
          <a:p>
            <a:pPr marL="0" indent="0">
              <a:buNone/>
            </a:pPr>
            <a:r>
              <a:rPr lang="en-US" sz="2600"/>
              <a:t>reprezentowane w Komitecie Wspólnym Związki, mogą kierować do</a:t>
            </a:r>
            <a:endParaRPr lang="pl-PL" sz="2600"/>
          </a:p>
          <a:p>
            <a:pPr marL="0" indent="0">
              <a:buNone/>
            </a:pPr>
            <a:r>
              <a:rPr lang="en-US" sz="2600"/>
              <a:t>Komitetu Wspólnego zalecenia odnośnie zmian lub uzupełnień do AVV, które</a:t>
            </a:r>
            <a:endParaRPr lang="pl-PL" sz="2600"/>
          </a:p>
          <a:p>
            <a:pPr marL="0" indent="0">
              <a:buNone/>
            </a:pPr>
            <a:r>
              <a:rPr lang="en-US" sz="2600"/>
              <a:t>przez Komitet Wspólny mogą być przyjęte jednomyślnie jako wnioski o</a:t>
            </a:r>
            <a:endParaRPr lang="pl-PL" sz="2600"/>
          </a:p>
          <a:p>
            <a:pPr marL="0" indent="0">
              <a:buNone/>
            </a:pPr>
            <a:r>
              <a:rPr lang="en-US" sz="2600"/>
              <a:t>zmiany i skierowane do Biura AVV.</a:t>
            </a:r>
            <a:endParaRPr lang="pl-PL" sz="2600"/>
          </a:p>
          <a:p>
            <a:pPr marL="0" indent="0">
              <a:buNone/>
            </a:pPr>
            <a:r>
              <a:rPr lang="en-US" sz="2600"/>
              <a:t>Każdy wniosek tego rodzaju wymaga wsparcia co najmniej 25 stron</a:t>
            </a:r>
            <a:endParaRPr lang="pl-PL" sz="2600"/>
          </a:p>
          <a:p>
            <a:pPr marL="0" indent="0">
              <a:buNone/>
            </a:pPr>
            <a:r>
              <a:rPr lang="en-US" sz="2600"/>
              <a:t>Umowy lub jednomyślnej zgody Komitetu Wspólnego. Wnioski muszą być</a:t>
            </a:r>
            <a:endParaRPr lang="pl-PL" sz="2600"/>
          </a:p>
          <a:p>
            <a:pPr marL="0" indent="0">
              <a:buNone/>
            </a:pPr>
            <a:r>
              <a:rPr lang="en-US" sz="2600"/>
              <a:t>sporządzone w jednym z trzech języków Umowy i zawierać uzasadnienie</a:t>
            </a:r>
            <a:endParaRPr lang="pl-PL" sz="2600"/>
          </a:p>
          <a:p>
            <a:pPr marL="0" indent="0">
              <a:buNone/>
            </a:pPr>
            <a:r>
              <a:rPr lang="en-US" sz="2600"/>
              <a:t>z podaniem właściwego artykułu bądź przedmiotowego Załącznika. Biuro</a:t>
            </a:r>
            <a:endParaRPr lang="pl-PL" sz="2600"/>
          </a:p>
          <a:p>
            <a:pPr marL="0" indent="0">
              <a:buNone/>
            </a:pPr>
            <a:r>
              <a:rPr lang="en-US" sz="2600"/>
              <a:t>AVV sprawdza kompletność wniosków i zwraca wnioski niekompletne.</a:t>
            </a:r>
            <a:endParaRPr lang="pl-PL" sz="2600"/>
          </a:p>
          <a:p>
            <a:endParaRPr lang="en-US" sz="2600"/>
          </a:p>
          <a:p>
            <a:pPr marL="0" indent="0">
              <a:buNone/>
            </a:pPr>
            <a:r>
              <a:rPr lang="en-US" sz="2600"/>
              <a:t>8. Biuro AVV publikuje wnioski o zmianę w trzech językach umowy na</a:t>
            </a:r>
            <a:endParaRPr lang="pl-PL" sz="2600"/>
          </a:p>
          <a:p>
            <a:pPr marL="0" indent="0">
              <a:buNone/>
            </a:pPr>
            <a:r>
              <a:rPr lang="en-US" sz="2600"/>
              <a:t>wymienionej powyżej w punkcie 5 stronie internetowej i powiadamia przez email,</a:t>
            </a:r>
            <a:endParaRPr lang="pl-PL" sz="2600"/>
          </a:p>
          <a:p>
            <a:pPr marL="0" indent="0">
              <a:buNone/>
            </a:pPr>
            <a:r>
              <a:rPr lang="en-US" sz="2600"/>
              <a:t>w terminie 4 tygodni od wpłynięcia pełnego wniosku wszystkie strony</a:t>
            </a:r>
            <a:endParaRPr lang="pl-PL" sz="2600"/>
          </a:p>
          <a:p>
            <a:pPr marL="0" indent="0">
              <a:buNone/>
            </a:pPr>
            <a:r>
              <a:rPr lang="en-US" sz="2600"/>
              <a:t>Umowy o opublikowaniu. Każda strona Umowy jest odpowiedzialna za to,</a:t>
            </a:r>
            <a:endParaRPr lang="pl-PL" sz="2600"/>
          </a:p>
          <a:p>
            <a:pPr marL="0" indent="0">
              <a:buNone/>
            </a:pPr>
            <a:r>
              <a:rPr lang="en-US" sz="2600"/>
              <a:t>aby podać do Biura AVV aktualny adres e-mail w celu odbioru powiadomień.</a:t>
            </a:r>
            <a:endParaRPr lang="pl-PL" sz="2600"/>
          </a:p>
          <a:p>
            <a:pPr marL="0" indent="0">
              <a:buNone/>
            </a:pPr>
            <a:r>
              <a:rPr lang="en-US" sz="2600"/>
              <a:t>Propozycje zmian w wersji drukowanej będą udostępniane Stronom Umowy</a:t>
            </a:r>
            <a:endParaRPr lang="pl-PL" sz="2600"/>
          </a:p>
          <a:p>
            <a:pPr marL="0" indent="0">
              <a:buNone/>
            </a:pPr>
            <a:r>
              <a:rPr lang="en-US" sz="2600"/>
              <a:t>przez Biuro AVV, tylko na wyraźne życzenie.</a:t>
            </a:r>
            <a:endParaRPr lang="pl-PL" sz="2600"/>
          </a:p>
          <a:p>
            <a:pPr marL="0" indent="0">
              <a:buNone/>
            </a:pPr>
            <a:r>
              <a:rPr lang="en-US" sz="2600"/>
              <a:t>.</a:t>
            </a:r>
            <a:endParaRPr lang="pl-PL" sz="2600"/>
          </a:p>
          <a:p>
            <a:pPr marL="0" indent="0">
              <a:buNone/>
            </a:pPr>
            <a:endParaRPr lang="pl-PL" sz="1000"/>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rPr lang="pl-PL"/>
              <a:t>10</a:t>
            </a:fld>
            <a:endParaRPr lang="pl-PL"/>
          </a:p>
        </p:txBody>
      </p:sp>
    </p:spTree>
    <p:extLst>
      <p:ext uri="{BB962C8B-B14F-4D97-AF65-F5344CB8AC3E}">
        <p14:creationId xmlns:p14="http://schemas.microsoft.com/office/powerpoint/2010/main" val="2652927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C0504D"/>
          </a:solidFill>
        </p:spPr>
        <p:txBody>
          <a:bodyPr>
            <a:normAutofit/>
          </a:bodyPr>
          <a:lstStyle/>
          <a:p>
            <a:r>
              <a:rPr lang="pl-PL" sz="2400" b="1"/>
              <a:t>AVV </a:t>
            </a:r>
            <a:r>
              <a:rPr lang="mr-IN" sz="2400" b="1"/>
              <a:t>–</a:t>
            </a:r>
            <a:r>
              <a:rPr lang="pl-PL" sz="2400" b="1"/>
              <a:t>zasady wprowadzania zmian i uzupełnień</a:t>
            </a:r>
            <a:br>
              <a:rPr lang="pl-PL" sz="2400" b="1"/>
            </a:br>
            <a:r>
              <a:rPr lang="pl-PL" sz="2400" b="1"/>
              <a:t>Załącznik 8 pkt 7-11</a:t>
            </a:r>
            <a:endParaRPr lang="pl-PL" sz="2400"/>
          </a:p>
        </p:txBody>
      </p:sp>
      <p:sp>
        <p:nvSpPr>
          <p:cNvPr id="3" name="Symbol zastępczy zawartości 2"/>
          <p:cNvSpPr>
            <a:spLocks noGrp="1"/>
          </p:cNvSpPr>
          <p:nvPr>
            <p:ph idx="1"/>
          </p:nvPr>
        </p:nvSpPr>
        <p:spPr/>
        <p:txBody>
          <a:bodyPr>
            <a:normAutofit/>
          </a:bodyPr>
          <a:lstStyle/>
          <a:p>
            <a:pPr marL="0" indent="0">
              <a:buNone/>
            </a:pPr>
            <a:r>
              <a:rPr lang="en-US" sz="1800"/>
              <a:t>9. Strony Umowy, które nie zgadzają się na zmiany muszą poinformować o tym</a:t>
            </a:r>
            <a:endParaRPr lang="pl-PL" sz="1800"/>
          </a:p>
          <a:p>
            <a:pPr marL="0" indent="0">
              <a:buNone/>
            </a:pPr>
            <a:r>
              <a:rPr lang="en-US" sz="1800"/>
              <a:t>Biuro AVV listem, faksem lub przez e-mail w ciągu 3 miesięcy po wysłaniu</a:t>
            </a:r>
            <a:endParaRPr lang="pl-PL" sz="1800"/>
          </a:p>
          <a:p>
            <a:pPr marL="0" indent="0">
              <a:buNone/>
            </a:pPr>
            <a:r>
              <a:rPr lang="en-US" sz="1800"/>
              <a:t>informacji e-mail o opublikowaniu wniosku o zmiany. </a:t>
            </a:r>
            <a:r>
              <a:rPr lang="en-US" sz="1800">
                <a:solidFill>
                  <a:srgbClr val="FF0000"/>
                </a:solidFill>
              </a:rPr>
              <a:t>Jeśli w tym terminie</a:t>
            </a:r>
            <a:endParaRPr lang="pl-PL" sz="1800">
              <a:solidFill>
                <a:srgbClr val="FF0000"/>
              </a:solidFill>
            </a:endParaRPr>
          </a:p>
          <a:p>
            <a:pPr marL="0" indent="0">
              <a:buNone/>
            </a:pPr>
            <a:r>
              <a:rPr lang="en-US" sz="1800">
                <a:solidFill>
                  <a:srgbClr val="FF0000"/>
                </a:solidFill>
              </a:rPr>
              <a:t>strona Umowy nie zgłosi sprzeciwu, jest to uznawane za zgodę na</a:t>
            </a:r>
            <a:endParaRPr lang="pl-PL" sz="1800">
              <a:solidFill>
                <a:srgbClr val="FF0000"/>
              </a:solidFill>
            </a:endParaRPr>
          </a:p>
          <a:p>
            <a:pPr marL="0" indent="0">
              <a:buNone/>
            </a:pPr>
            <a:r>
              <a:rPr lang="en-US" sz="1800">
                <a:solidFill>
                  <a:srgbClr val="FF0000"/>
                </a:solidFill>
              </a:rPr>
              <a:t>zmianę.</a:t>
            </a:r>
            <a:endParaRPr lang="pl-PL" sz="1800">
              <a:solidFill>
                <a:srgbClr val="FF0000"/>
              </a:solidFill>
            </a:endParaRPr>
          </a:p>
          <a:p>
            <a:pPr marL="0" indent="0">
              <a:buNone/>
            </a:pPr>
            <a:r>
              <a:rPr lang="en-US" sz="1800"/>
              <a:t>10. Wnioski są przyjęte, jeżeli we właściwym terminie sprzeciwu nie zgłosiła</a:t>
            </a:r>
            <a:endParaRPr lang="pl-PL" sz="1800"/>
          </a:p>
          <a:p>
            <a:pPr marL="0" indent="0">
              <a:buNone/>
            </a:pPr>
            <a:r>
              <a:rPr lang="en-US" sz="1800"/>
              <a:t>żadna ze Stron Umowy lub gdy, w każdej z wymienionych w pkt 5, akapit 4</a:t>
            </a:r>
            <a:endParaRPr lang="pl-PL" sz="1800"/>
          </a:p>
          <a:p>
            <a:pPr marL="0" indent="0">
              <a:buNone/>
            </a:pPr>
            <a:r>
              <a:rPr lang="en-US" sz="1800"/>
              <a:t>Grup, znalazły one zgodę większości 3/4 głosów należących do nich Stron</a:t>
            </a:r>
            <a:endParaRPr lang="pl-PL" sz="1800"/>
          </a:p>
          <a:p>
            <a:pPr marL="0" indent="0">
              <a:buNone/>
            </a:pPr>
            <a:r>
              <a:rPr lang="en-US" sz="1800"/>
              <a:t>Umowy, które reprezentują jednocześnie, co najmniej 3/4 tonokilometrów bądź</a:t>
            </a:r>
            <a:endParaRPr lang="pl-PL" sz="1800"/>
          </a:p>
          <a:p>
            <a:pPr marL="0" indent="0">
              <a:buNone/>
            </a:pPr>
            <a:r>
              <a:rPr lang="pl-PL" sz="1800"/>
              <a:t>3/4 </a:t>
            </a:r>
            <a:r>
              <a:rPr lang="en-US" sz="1800"/>
              <a:t>liczby wagonów w Grupie.</a:t>
            </a:r>
          </a:p>
          <a:p>
            <a:pPr marL="0" indent="0">
              <a:buNone/>
            </a:pPr>
            <a:r>
              <a:rPr lang="en-US" sz="1800"/>
              <a:t>11.  …. Przyjęte zmiany i uzupełnienia są obowiązujące również dla stron, które</a:t>
            </a:r>
            <a:endParaRPr lang="pl-PL" sz="1800"/>
          </a:p>
          <a:p>
            <a:pPr marL="0" indent="0">
              <a:buNone/>
            </a:pPr>
            <a:r>
              <a:rPr lang="en-US" sz="1800"/>
              <a:t>głosowały przeciw, o ile strony te nie wypowiedziały swojego uczestnictwa w</a:t>
            </a:r>
            <a:endParaRPr lang="pl-PL" sz="1800"/>
          </a:p>
          <a:p>
            <a:pPr marL="0" indent="0">
              <a:buNone/>
            </a:pPr>
            <a:r>
              <a:rPr lang="en-US" sz="1800"/>
              <a:t>Umowie zgodnie z Art. 3 AVV……</a:t>
            </a:r>
            <a:endParaRPr lang="pl-PL" sz="1800"/>
          </a:p>
          <a:p>
            <a:pPr marL="0" indent="0">
              <a:buNone/>
            </a:pPr>
            <a:endParaRPr lang="pl-PL" sz="1800"/>
          </a:p>
          <a:p>
            <a:pPr marL="0" indent="0">
              <a:buNone/>
            </a:pPr>
            <a:endParaRPr lang="pl-PL" sz="1800"/>
          </a:p>
          <a:p>
            <a:pPr marL="0" indent="0">
              <a:buNone/>
            </a:pPr>
            <a:endParaRPr lang="pl-PL" sz="1800"/>
          </a:p>
          <a:p>
            <a:endParaRPr lang="pl-PL" sz="1200"/>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rPr lang="pl-PL"/>
              <a:t>11</a:t>
            </a:fld>
            <a:endParaRPr lang="pl-PL"/>
          </a:p>
        </p:txBody>
      </p:sp>
    </p:spTree>
    <p:extLst>
      <p:ext uri="{BB962C8B-B14F-4D97-AF65-F5344CB8AC3E}">
        <p14:creationId xmlns:p14="http://schemas.microsoft.com/office/powerpoint/2010/main" val="3983636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C0504D"/>
          </a:solidFill>
        </p:spPr>
        <p:txBody>
          <a:bodyPr>
            <a:normAutofit/>
          </a:bodyPr>
          <a:lstStyle/>
          <a:p>
            <a:r>
              <a:rPr lang="pl-PL" sz="2400" b="1"/>
              <a:t>Przykładowe uwagi zgłaszane przez członków IGTL</a:t>
            </a:r>
          </a:p>
        </p:txBody>
      </p:sp>
      <p:sp>
        <p:nvSpPr>
          <p:cNvPr id="3" name="Symbol zastępczy zawartości 2"/>
          <p:cNvSpPr>
            <a:spLocks noGrp="1"/>
          </p:cNvSpPr>
          <p:nvPr>
            <p:ph idx="1"/>
          </p:nvPr>
        </p:nvSpPr>
        <p:spPr/>
        <p:txBody>
          <a:bodyPr>
            <a:normAutofit fontScale="92500" lnSpcReduction="20000"/>
          </a:bodyPr>
          <a:lstStyle/>
          <a:p>
            <a:pPr marL="0" indent="0">
              <a:buNone/>
            </a:pPr>
            <a:r>
              <a:rPr lang="pl-PL" sz="1400"/>
              <a:t>* KPK nie przesyła protokólu uszkodzenia wagonu do posiadacza, Koszt naprawy jest  mniejszy niż 850 EUR . Posiadacz po roku od usunięcia usterki otrzymuje fakturę do zapłacenia. Spór miedzy posiadaczema a KPK trwa miesiącami.</a:t>
            </a:r>
          </a:p>
          <a:p>
            <a:pPr marL="0" indent="0">
              <a:buNone/>
            </a:pPr>
            <a:endParaRPr lang="pl-PL" sz="1400"/>
          </a:p>
          <a:p>
            <a:pPr marL="0" indent="0">
              <a:buNone/>
            </a:pPr>
            <a:r>
              <a:rPr lang="pl-PL" sz="1400"/>
              <a:t>* KPK stwierdza brak części wagonu, sporządza protokół w którym pisze, że brak powstał u  innego KPK nie przedstawiając na to dowodów. Czy zapis jednostrony „ wagon przyjęto w takim stanie od KPK .......” wystarczy aby obciązyć inne KPK.</a:t>
            </a:r>
          </a:p>
          <a:p>
            <a:pPr marL="0" indent="0">
              <a:buNone/>
            </a:pPr>
            <a:endParaRPr lang="pl-PL" sz="1400"/>
          </a:p>
          <a:p>
            <a:pPr marL="0" indent="0">
              <a:buNone/>
            </a:pPr>
            <a:r>
              <a:rPr lang="pl-PL" sz="1400"/>
              <a:t>*</a:t>
            </a:r>
            <a:r>
              <a:rPr lang="pl-PL" sz="1400"/>
              <a:t> Posiadcz otrzymuje protokół uszkodzenia wagonu z jego winy.  Nie ma wystąpienia o zgodę na koszty powyżej 850 EUR. Brak wystąpienia o części zamienne (wzór H).  KPK milczy i naprawia wagon trzy miesiące. Kto odpowiada za to ?</a:t>
            </a:r>
          </a:p>
          <a:p>
            <a:pPr marL="0" indent="0">
              <a:buNone/>
            </a:pPr>
            <a:r>
              <a:rPr lang="pl-PL" sz="1400"/>
              <a:t>Posiadacz ma twarde terminy 2 dni (art 19 pkt  19.1) na zgodę na koszty powyżej 850 EUR, 20 dni (zał. 7 pkt 1.2) na dostawę części zamiennych. Brak jest natomiast wymagań co do terminów napraw przez KPK.</a:t>
            </a:r>
          </a:p>
          <a:p>
            <a:pPr marL="0" indent="0">
              <a:buNone/>
            </a:pPr>
            <a:endParaRPr lang="pl-PL" sz="1400"/>
          </a:p>
          <a:p>
            <a:pPr marL="0" indent="0">
              <a:buNone/>
            </a:pPr>
            <a:r>
              <a:rPr lang="pl-PL" sz="1400"/>
              <a:t>* Jeśli KPK ponosi winę za uszkodzenie wagonu zwraca koszt naprawy wagonu i wyliczone utraty korzyści w związku z postojem wagonu. W przypadku płaskich miejsc  powstaje konieczność obtoczenia koła co powoduje zmniejszenie jego średniy i skraca okres jego użytkowania. Za zmniejszenia średnicy koła powinno być ustalone dodatkowe  odszkodowanie (np za 1mm).</a:t>
            </a:r>
          </a:p>
          <a:p>
            <a:endParaRPr lang="pl-PL" sz="1400"/>
          </a:p>
          <a:p>
            <a:pPr marL="0" indent="0">
              <a:buNone/>
            </a:pPr>
            <a:r>
              <a:rPr lang="pl-PL" sz="1400"/>
              <a:t>* W załączniku 9 brak jest niektórych kodów np dotyczących uszkodzenia zestawów kołowych lub hamulców wykrywanych przez urządzenia pomiarowe zarządcy infrastruktury lub elementów pneumatycznych hamulca (np zaworu rozrządczego).</a:t>
            </a:r>
          </a:p>
          <a:p>
            <a:pPr marL="0" indent="0">
              <a:buNone/>
            </a:pPr>
            <a:endParaRPr lang="pl-PL" sz="1400"/>
          </a:p>
          <a:p>
            <a:pPr marL="0" indent="0">
              <a:buNone/>
            </a:pPr>
            <a:r>
              <a:rPr lang="pl-PL" sz="1400"/>
              <a:t>*Zgodnie z AVV  dla rozstrzygania sporów  właściwy jest sąd w siedzibie pozwanego. </a:t>
            </a:r>
            <a:r>
              <a:rPr lang="pl-PL" sz="1500"/>
              <a:t>Przy małych kosztach sporu i dużych odleglościach sprawy sądowe są nieopłacalne. Brak jest pozasądowych sposobów rozstrzygania sporów. </a:t>
            </a:r>
          </a:p>
          <a:p>
            <a:endParaRPr lang="pl-PL" sz="1000"/>
          </a:p>
        </p:txBody>
      </p:sp>
      <p:sp>
        <p:nvSpPr>
          <p:cNvPr id="5" name="Symbol zastępczy daty 4"/>
          <p:cNvSpPr>
            <a:spLocks noGrp="1"/>
          </p:cNvSpPr>
          <p:nvPr>
            <p:ph type="dt" sz="half" idx="10"/>
          </p:nvPr>
        </p:nvSpPr>
        <p:spPr/>
        <p:txBody>
          <a:bodyPr/>
          <a:lstStyle/>
          <a:p>
            <a:r>
              <a:rPr lang="pl-PL"/>
              <a:t>24.10.2017</a:t>
            </a:r>
          </a:p>
        </p:txBody>
      </p:sp>
      <p:sp>
        <p:nvSpPr>
          <p:cNvPr id="6" name="Symbol zastępczy stopki 5"/>
          <p:cNvSpPr>
            <a:spLocks noGrp="1"/>
          </p:cNvSpPr>
          <p:nvPr>
            <p:ph type="ftr" sz="quarter" idx="11"/>
          </p:nvPr>
        </p:nvSpPr>
        <p:spPr/>
        <p:txBody>
          <a:bodyPr/>
          <a:lstStyle/>
          <a:p>
            <a:r>
              <a:rPr lang="pl-PL"/>
              <a:t>Irneusz Gójski</a:t>
            </a:r>
          </a:p>
        </p:txBody>
      </p:sp>
      <p:sp>
        <p:nvSpPr>
          <p:cNvPr id="7" name="Symbol zastępczy numeru slajdu 6"/>
          <p:cNvSpPr>
            <a:spLocks noGrp="1"/>
          </p:cNvSpPr>
          <p:nvPr>
            <p:ph type="sldNum" sz="quarter" idx="12"/>
          </p:nvPr>
        </p:nvSpPr>
        <p:spPr/>
        <p:txBody>
          <a:bodyPr/>
          <a:lstStyle/>
          <a:p>
            <a:fld id="{AFF32A50-94E3-F84A-A08B-D727DA94A7D1}" type="slidenum">
              <a:rPr lang="pl-PL"/>
              <a:t>12</a:t>
            </a:fld>
            <a:endParaRPr lang="pl-PL"/>
          </a:p>
        </p:txBody>
      </p:sp>
    </p:spTree>
    <p:extLst>
      <p:ext uri="{BB962C8B-B14F-4D97-AF65-F5344CB8AC3E}">
        <p14:creationId xmlns:p14="http://schemas.microsoft.com/office/powerpoint/2010/main" val="1547848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C0504D"/>
          </a:solidFill>
        </p:spPr>
        <p:txBody>
          <a:bodyPr>
            <a:normAutofit/>
          </a:bodyPr>
          <a:lstStyle/>
          <a:p>
            <a:r>
              <a:rPr lang="pl-PL" sz="2400" b="1"/>
              <a:t>Podsumowanie uwag członków IGTL</a:t>
            </a:r>
          </a:p>
        </p:txBody>
      </p:sp>
      <p:sp>
        <p:nvSpPr>
          <p:cNvPr id="3" name="Symbol zastępczy zawartości 2"/>
          <p:cNvSpPr>
            <a:spLocks noGrp="1"/>
          </p:cNvSpPr>
          <p:nvPr>
            <p:ph idx="1"/>
          </p:nvPr>
        </p:nvSpPr>
        <p:spPr/>
        <p:txBody>
          <a:bodyPr>
            <a:normAutofit/>
          </a:bodyPr>
          <a:lstStyle/>
          <a:p>
            <a:pPr marL="0" indent="0">
              <a:buNone/>
            </a:pPr>
            <a:r>
              <a:rPr lang="pl-PL" sz="1600"/>
              <a:t>Większość uwag zgłaszanych przez członków IGTL dotyczy następujących grup zagadnień:</a:t>
            </a:r>
          </a:p>
          <a:p>
            <a:endParaRPr lang="pl-PL" sz="1600"/>
          </a:p>
          <a:p>
            <a:pPr marL="0" indent="0">
              <a:buNone/>
            </a:pPr>
            <a:r>
              <a:rPr lang="pl-PL" sz="1600"/>
              <a:t>- </a:t>
            </a:r>
            <a:r>
              <a:rPr lang="pl-PL" sz="1600" b="1"/>
              <a:t>organizacja naprawy wagonu </a:t>
            </a:r>
            <a:r>
              <a:rPr lang="pl-PL" sz="1600"/>
              <a:t>(kto i w jaki sposób realizuje to zadanie; zgodnie z zapisami to przewoźnik powinien podjąć się takiej organizacji, ale niestety bardzo często temat jest spychany na posiadacza wagonu, użytkownika wagonu itd.); </a:t>
            </a:r>
          </a:p>
          <a:p>
            <a:pPr marL="0" indent="0">
              <a:buNone/>
            </a:pPr>
            <a:r>
              <a:rPr lang="pl-PL" sz="1600"/>
              <a:t>- </a:t>
            </a:r>
            <a:r>
              <a:rPr lang="pl-PL" sz="1600" b="1"/>
              <a:t>zasady wyboru warsztatu naprawczego </a:t>
            </a:r>
            <a:r>
              <a:rPr lang="pl-PL" sz="1600"/>
              <a:t>(ten element nie jest uregulowany i niestety podejście w różnych miejscach w Europie jest różne); </a:t>
            </a:r>
          </a:p>
          <a:p>
            <a:pPr marL="0" indent="0">
              <a:buNone/>
            </a:pPr>
            <a:r>
              <a:rPr lang="pl-PL" sz="1600"/>
              <a:t>- </a:t>
            </a:r>
            <a:r>
              <a:rPr lang="pl-PL" sz="1600" b="1"/>
              <a:t>komunikacja w przypadku uszkodzenia wagonu </a:t>
            </a:r>
            <a:r>
              <a:rPr lang="pl-PL" sz="1600"/>
              <a:t>(niestety nie ma tak naprawdę wymagalności w zakresie niezwłocznego działania po zidentyfikowaniu usterki wagonu i czasami organizacja przywrócenia do eksploatacji trwa nawet kilka miesięcy – ewidentny brak „twardych” terminów i konsekwencji z ich niedotrzymania); </a:t>
            </a:r>
          </a:p>
          <a:p>
            <a:pPr marL="0" indent="0">
              <a:buNone/>
            </a:pPr>
            <a:r>
              <a:rPr lang="pl-PL" sz="1600"/>
              <a:t>- </a:t>
            </a:r>
            <a:r>
              <a:rPr lang="pl-PL" sz="1600" b="1"/>
              <a:t>zasady rozliczenia stron i transparentność w kalkulacji </a:t>
            </a:r>
            <a:r>
              <a:rPr lang="pl-PL" sz="1600"/>
              <a:t>(w wielu miejscach w Europie ta sama czynność utrzymaniowa jest inaczej opłacana, a różnice są wręcz horrendalne – niestety często wykorzystywany jest warunek nieprzekroczenia kwoty 850 EUR, który nie wymaga zgody drugiej strony). </a:t>
            </a:r>
          </a:p>
          <a:p>
            <a:pPr marL="0" indent="0">
              <a:buNone/>
            </a:pPr>
            <a:endParaRPr lang="pl-PL" sz="1600"/>
          </a:p>
          <a:p>
            <a:pPr marL="0" indent="0">
              <a:buNone/>
            </a:pPr>
            <a:endParaRPr lang="pl-PL" sz="1600"/>
          </a:p>
          <a:p>
            <a:endParaRPr lang="pl-PL" sz="1400"/>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rPr lang="pl-PL"/>
              <a:t>13</a:t>
            </a:fld>
            <a:endParaRPr lang="pl-PL"/>
          </a:p>
        </p:txBody>
      </p:sp>
    </p:spTree>
    <p:extLst>
      <p:ext uri="{BB962C8B-B14F-4D97-AF65-F5344CB8AC3E}">
        <p14:creationId xmlns:p14="http://schemas.microsoft.com/office/powerpoint/2010/main" val="732467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C0504D"/>
          </a:solidFill>
        </p:spPr>
        <p:txBody>
          <a:bodyPr>
            <a:normAutofit/>
          </a:bodyPr>
          <a:lstStyle/>
          <a:p>
            <a:r>
              <a:rPr lang="pl-PL" sz="2400" b="1"/>
              <a:t>Wnioski na posiedzenie Sekcji</a:t>
            </a:r>
          </a:p>
        </p:txBody>
      </p:sp>
      <p:sp>
        <p:nvSpPr>
          <p:cNvPr id="3" name="Symbol zastępczy zawartości 2"/>
          <p:cNvSpPr>
            <a:spLocks noGrp="1"/>
          </p:cNvSpPr>
          <p:nvPr>
            <p:ph idx="1"/>
          </p:nvPr>
        </p:nvSpPr>
        <p:spPr/>
        <p:txBody>
          <a:bodyPr>
            <a:normAutofit/>
          </a:bodyPr>
          <a:lstStyle/>
          <a:p>
            <a:pPr marL="0" indent="0">
              <a:buNone/>
            </a:pPr>
            <a:r>
              <a:rPr lang="pl-PL" sz="2800"/>
              <a:t>1. Zapewnić bieżącą aktualizację polskiej wersji  językowej AVV;</a:t>
            </a:r>
          </a:p>
          <a:p>
            <a:pPr marL="0" indent="0">
              <a:buNone/>
            </a:pPr>
            <a:r>
              <a:rPr lang="pl-PL" sz="2800"/>
              <a:t>2. Na podstawie AVV wersja 1.01.2018 przygotować: 	a/ wystąpienia do Komitetu Wspólnego AVV o 	wyjaśnienia i interpretacje zagadnień nadal 	budzących wątpliwości; </a:t>
            </a:r>
          </a:p>
          <a:p>
            <a:pPr marL="0" indent="0">
              <a:buNone/>
            </a:pPr>
            <a:r>
              <a:rPr lang="pl-PL" sz="2800"/>
              <a:t>	b/ dokonać analizy i przygotować konkretne wnioski 	o zmianę postanowień AVV.</a:t>
            </a:r>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rPr lang="pl-PL"/>
              <a:t>14</a:t>
            </a:fld>
            <a:endParaRPr lang="pl-PL"/>
          </a:p>
        </p:txBody>
      </p:sp>
    </p:spTree>
    <p:extLst>
      <p:ext uri="{BB962C8B-B14F-4D97-AF65-F5344CB8AC3E}">
        <p14:creationId xmlns:p14="http://schemas.microsoft.com/office/powerpoint/2010/main" val="3250660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C0504D"/>
          </a:solidFill>
        </p:spPr>
        <p:txBody>
          <a:bodyPr>
            <a:normAutofit/>
          </a:bodyPr>
          <a:lstStyle/>
          <a:p>
            <a:r>
              <a:rPr lang="pl-PL" sz="2400" b="1"/>
              <a:t>Stanowisko Prezesa UTK</a:t>
            </a:r>
          </a:p>
        </p:txBody>
      </p:sp>
      <p:sp>
        <p:nvSpPr>
          <p:cNvPr id="3" name="Symbol zastępczy zawartości 2"/>
          <p:cNvSpPr>
            <a:spLocks noGrp="1"/>
          </p:cNvSpPr>
          <p:nvPr>
            <p:ph idx="1"/>
          </p:nvPr>
        </p:nvSpPr>
        <p:spPr/>
        <p:txBody>
          <a:bodyPr>
            <a:normAutofit fontScale="55000" lnSpcReduction="20000"/>
          </a:bodyPr>
          <a:lstStyle/>
          <a:p>
            <a:pPr marL="0" indent="0">
              <a:buNone/>
            </a:pPr>
            <a:r>
              <a:rPr lang="pl-PL" b="1"/>
              <a:t>Wymiana i użytkowanie taboru na podstawie umów RIV i RIC w komunikacji międzynarodowej</a:t>
            </a:r>
            <a:r>
              <a:rPr lang="pl-PL" b="1">
                <a:effectLst/>
              </a:rPr>
              <a:t> </a:t>
            </a:r>
            <a:r>
              <a:rPr lang="pl-PL">
                <a:effectLst/>
              </a:rPr>
              <a:t>(informacja dla przedsiębiorców kolejowych z 26.04.2016)</a:t>
            </a:r>
            <a:endParaRPr lang="pl-PL"/>
          </a:p>
          <a:p>
            <a:r>
              <a:rPr lang="pl-PL"/>
              <a:t>Umowy RIV i RIC zostały zawarte w 1922 r. jako porozumienia międzynarodowe pomiędzy przedsiębiorstwami przewozowymi. Umowa RIV została rozwiązana 1 lipca 2006 r. Jednocześnie za  następcę tej umowy w obrocie międzynarodowym uznać można Ogólną umowę o użytkowaniu wagonów towarowych (GCU, AVV).</a:t>
            </a:r>
          </a:p>
          <a:p>
            <a:r>
              <a:rPr lang="pl-PL"/>
              <a:t>Podstawowym zadaniem ww. umów jest uznawanie za dopuszczone do eksploatacji pojazdów kolejowych przez krajowe organy regulacji rynku kolejowego. Porozumienia te określają warunki, których spełnienie uzależnia możliwość wymiany pojazdów pomiędzy sygnatariuszami porozumienia. Spełnienie wymagań wskazanych w umowach jest stwierdzane poprzez nadanie pojazdom odpowiednio oznaczenia RIV lub RIC.</a:t>
            </a:r>
          </a:p>
          <a:p>
            <a:r>
              <a:rPr lang="pl-PL" b="1"/>
              <a:t>Sygnatariuszami umów są jedynie kolejowe przedsiębiorstwa przewozowe, nie zaś poszczególne państwa, co wpływa na charakter tych przepisów; nie mogą one bowiem stanowić przepisów o charakterze powszechnie obowiązującym</a:t>
            </a:r>
            <a:r>
              <a:rPr lang="pl-PL"/>
              <a:t>. Jednocześnie przepisom tym nadano specjalny charakter poprzez wpisanie odwołania do umów RIC i RIV do art. 21 ust. 12 Dyrektywy Parlamentu Europejskiego i Rady nr 2008/57/WE z 17 czerwca 2008 r. w sprawie interoperacyjności systemu kolei we Wspólnocie (Dyrektywa 57).</a:t>
            </a:r>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rPr lang="pl-PL"/>
              <a:t>2</a:t>
            </a:fld>
            <a:endParaRPr lang="pl-PL"/>
          </a:p>
        </p:txBody>
      </p:sp>
    </p:spTree>
    <p:extLst>
      <p:ext uri="{BB962C8B-B14F-4D97-AF65-F5344CB8AC3E}">
        <p14:creationId xmlns:p14="http://schemas.microsoft.com/office/powerpoint/2010/main" val="1449759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C0504D"/>
          </a:solidFill>
        </p:spPr>
        <p:txBody>
          <a:bodyPr>
            <a:normAutofit/>
          </a:bodyPr>
          <a:lstStyle/>
          <a:p>
            <a:r>
              <a:rPr lang="pl-PL" sz="2400" b="1"/>
              <a:t>AVV aktualny stan - umowa</a:t>
            </a:r>
          </a:p>
        </p:txBody>
      </p:sp>
      <p:sp>
        <p:nvSpPr>
          <p:cNvPr id="3" name="Symbol zastępczy zawartości 2"/>
          <p:cNvSpPr>
            <a:spLocks noGrp="1"/>
          </p:cNvSpPr>
          <p:nvPr>
            <p:ph idx="1"/>
          </p:nvPr>
        </p:nvSpPr>
        <p:spPr/>
        <p:txBody>
          <a:bodyPr>
            <a:normAutofit/>
          </a:bodyPr>
          <a:lstStyle/>
          <a:p>
            <a:pPr marL="0" indent="0">
              <a:buNone/>
            </a:pPr>
            <a:r>
              <a:rPr lang="pl-PL" sz="2000" b="1"/>
              <a:t>Ogólna umowa o użytkowaniu wagonów towarowych składa się z nastepująch rozdziałów i załączników:</a:t>
            </a:r>
          </a:p>
          <a:p>
            <a:pPr marL="0" indent="0">
              <a:buNone/>
            </a:pPr>
            <a:endParaRPr lang="pl-PL" sz="2000" b="1"/>
          </a:p>
          <a:p>
            <a:r>
              <a:rPr lang="pl-PL" sz="1600"/>
              <a:t>Rozdział I: Przedmiot, zakres stosowania, wypowiedzenie, zmiany Umowy,</a:t>
            </a:r>
          </a:p>
          <a:p>
            <a:r>
              <a:rPr lang="pl-PL" sz="1600"/>
              <a:t>wykluczenie strony Umowy</a:t>
            </a:r>
          </a:p>
          <a:p>
            <a:r>
              <a:rPr lang="pl-PL" sz="1600"/>
              <a:t>Rozdział II: Obowiązki i prawa posiadacza</a:t>
            </a:r>
          </a:p>
          <a:p>
            <a:r>
              <a:rPr lang="pl-PL" sz="1600"/>
              <a:t>Rozdział III: Obowiązki i prawa KPP</a:t>
            </a:r>
          </a:p>
          <a:p>
            <a:r>
              <a:rPr lang="pl-PL" sz="1600"/>
              <a:t>Rozdział IV: Stwierdzenie i postępowanie przy uszkodzeniach wagonu</a:t>
            </a:r>
          </a:p>
          <a:p>
            <a:r>
              <a:rPr lang="pl-PL" sz="1600"/>
              <a:t>będącego w pieczy KPP.</a:t>
            </a:r>
          </a:p>
          <a:p>
            <a:r>
              <a:rPr lang="pl-PL" sz="1600"/>
              <a:t>Rozdział V: Odpowiedzialność w przypadku zaginięcia lub uszkodzenia wagonu</a:t>
            </a:r>
          </a:p>
          <a:p>
            <a:r>
              <a:rPr lang="pl-PL" sz="1600"/>
              <a:t>Rozdział VI: Odpowiedzialność przy szkodach spowodowanych przez wagon</a:t>
            </a:r>
          </a:p>
          <a:p>
            <a:r>
              <a:rPr lang="pl-PL" sz="1600"/>
              <a:t>Rozdział VII: Odpowiedzialność pracowników i innych osób</a:t>
            </a:r>
          </a:p>
          <a:p>
            <a:r>
              <a:rPr lang="pl-PL" sz="1600"/>
              <a:t>Rozdział VIII: Pozostałe postanowienia</a:t>
            </a:r>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rPr lang="pl-PL"/>
              <a:t>3</a:t>
            </a:fld>
            <a:endParaRPr lang="pl-PL"/>
          </a:p>
        </p:txBody>
      </p:sp>
    </p:spTree>
    <p:extLst>
      <p:ext uri="{BB962C8B-B14F-4D97-AF65-F5344CB8AC3E}">
        <p14:creationId xmlns:p14="http://schemas.microsoft.com/office/powerpoint/2010/main" val="140237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C0504D"/>
          </a:solidFill>
        </p:spPr>
        <p:txBody>
          <a:bodyPr/>
          <a:lstStyle/>
          <a:p>
            <a:r>
              <a:rPr lang="pl-PL" sz="2400" b="1"/>
              <a:t>AVV aktualny stan - załączniki</a:t>
            </a:r>
          </a:p>
        </p:txBody>
      </p:sp>
      <p:sp>
        <p:nvSpPr>
          <p:cNvPr id="3" name="Symbol zastępczy zawartości 2"/>
          <p:cNvSpPr>
            <a:spLocks noGrp="1"/>
          </p:cNvSpPr>
          <p:nvPr>
            <p:ph idx="1"/>
          </p:nvPr>
        </p:nvSpPr>
        <p:spPr/>
        <p:txBody>
          <a:bodyPr>
            <a:normAutofit fontScale="32500" lnSpcReduction="20000"/>
          </a:bodyPr>
          <a:lstStyle/>
          <a:p>
            <a:pPr marL="0" indent="0">
              <a:buNone/>
            </a:pPr>
            <a:endParaRPr lang="pl-PL"/>
          </a:p>
          <a:p>
            <a:r>
              <a:rPr lang="pl-PL" sz="4900"/>
              <a:t>Załącznik 1: Wykaz uczestniczących posiadaczy wagonów i KPP</a:t>
            </a:r>
          </a:p>
          <a:p>
            <a:r>
              <a:rPr lang="pl-PL" sz="4900"/>
              <a:t>Załącznik 2: Definicje</a:t>
            </a:r>
          </a:p>
          <a:p>
            <a:r>
              <a:rPr lang="pl-PL" sz="4900"/>
              <a:t>Załącznik 3: Dokumenty dla przewozu wagonów próżnych</a:t>
            </a:r>
          </a:p>
          <a:p>
            <a:r>
              <a:rPr lang="pl-PL" sz="4900"/>
              <a:t>Załącznik 4: Protokół uszkodzenia wagonu</a:t>
            </a:r>
          </a:p>
          <a:p>
            <a:r>
              <a:rPr lang="pl-PL" sz="4900"/>
              <a:t>Załącznik 5: Obliczanie odszkodowania dla wagonu lub wózka w przypadku</a:t>
            </a:r>
          </a:p>
          <a:p>
            <a:r>
              <a:rPr lang="pl-PL" sz="4900"/>
              <a:t>zagubienia lub uszkodzenia.</a:t>
            </a:r>
          </a:p>
          <a:p>
            <a:r>
              <a:rPr lang="pl-PL" sz="4900"/>
              <a:t>Załącznik 6: Odszkodowania za utratę korzyści</a:t>
            </a:r>
          </a:p>
          <a:p>
            <a:r>
              <a:rPr lang="pl-PL" sz="4900"/>
              <a:t>Załącznik 7: Części zamienne</a:t>
            </a:r>
          </a:p>
          <a:p>
            <a:r>
              <a:rPr lang="pl-PL" sz="4900"/>
              <a:t>Załącznik 8: Regulamin wewnętrzny stosowania i zmian AVV</a:t>
            </a:r>
          </a:p>
          <a:p>
            <a:r>
              <a:rPr lang="pl-PL" sz="4900"/>
              <a:t>Załącznik 9: Warunki rewizji technicznej dla przejścia wagonów</a:t>
            </a:r>
          </a:p>
          <a:p>
            <a:r>
              <a:rPr lang="pl-PL" sz="4900"/>
              <a:t>Załącznik 10: Utrzymanie bieżące i prewencyjne</a:t>
            </a:r>
          </a:p>
          <a:p>
            <a:r>
              <a:rPr lang="pl-PL" sz="4900"/>
              <a:t>Załącznik 11: Napisy i znaki na wagonach</a:t>
            </a:r>
          </a:p>
          <a:p>
            <a:r>
              <a:rPr lang="pl-PL" sz="4900"/>
              <a:t>Załącznik 12: Katalog uszkodzeń wagonów towarowych</a:t>
            </a:r>
          </a:p>
          <a:p>
            <a:r>
              <a:rPr lang="pl-PL" sz="4900"/>
              <a:t>Załącznik 13: Katalog drobnych napraw wagonów towarowych wykonywanych przez</a:t>
            </a:r>
          </a:p>
          <a:p>
            <a:pPr marL="0" indent="0">
              <a:buNone/>
            </a:pPr>
            <a:r>
              <a:rPr lang="pl-PL" sz="4900"/>
              <a:t>			  KPP w miejscu unieruchomienia wagonu lub w bliskiej okolicy.</a:t>
            </a:r>
          </a:p>
          <a:p>
            <a:r>
              <a:rPr lang="pl-PL" sz="4900"/>
              <a:t>Załącznik 14: Dodatkowe warunki dla użytkowania wagonów w komunikacji</a:t>
            </a:r>
          </a:p>
          <a:p>
            <a:pPr marL="0" indent="0">
              <a:buNone/>
            </a:pPr>
            <a:r>
              <a:rPr lang="pl-PL" sz="4900"/>
              <a:t>			  promowej oraz przy wymianie z kolejami normalno i szerokotorowymi.</a:t>
            </a:r>
            <a:endParaRPr lang="pl-PL" sz="3800"/>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rPr lang="pl-PL"/>
              <a:t>4</a:t>
            </a:fld>
            <a:endParaRPr lang="pl-PL"/>
          </a:p>
        </p:txBody>
      </p:sp>
    </p:spTree>
    <p:extLst>
      <p:ext uri="{BB962C8B-B14F-4D97-AF65-F5344CB8AC3E}">
        <p14:creationId xmlns:p14="http://schemas.microsoft.com/office/powerpoint/2010/main" val="2575016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C0504D"/>
          </a:solidFill>
        </p:spPr>
        <p:txBody>
          <a:bodyPr>
            <a:normAutofit/>
          </a:bodyPr>
          <a:lstStyle/>
          <a:p>
            <a:r>
              <a:rPr lang="pl-PL" sz="2400" b="1"/>
              <a:t>AVV Przykładowe różnice między polską wersją językową z 1.01.2015 a aktualną wersją 1.1.2017</a:t>
            </a:r>
          </a:p>
        </p:txBody>
      </p:sp>
      <p:sp>
        <p:nvSpPr>
          <p:cNvPr id="3" name="Symbol zastępczy zawartości 2"/>
          <p:cNvSpPr>
            <a:spLocks noGrp="1"/>
          </p:cNvSpPr>
          <p:nvPr>
            <p:ph idx="1"/>
          </p:nvPr>
        </p:nvSpPr>
        <p:spPr/>
        <p:txBody>
          <a:bodyPr>
            <a:normAutofit/>
          </a:bodyPr>
          <a:lstStyle/>
          <a:p>
            <a:pPr marL="0" indent="0">
              <a:buNone/>
            </a:pPr>
            <a:r>
              <a:rPr lang="pl-PL" sz="1800"/>
              <a:t>W załączniku 10 </a:t>
            </a:r>
            <a:r>
              <a:rPr lang="pl-PL" sz="1800" b="1"/>
              <a:t>Wagony towarowe - naprawa i utrzymanie prewencyjne </a:t>
            </a:r>
            <a:r>
              <a:rPr lang="pl-PL" sz="1800"/>
              <a:t>wprowadzono w aneksie 3 szereg zmian likwidując m. in.  obowiązek sprawozdawczości z badań EVIC. Wprowadzono nowe aneksy 5 i 6.</a:t>
            </a:r>
          </a:p>
          <a:p>
            <a:pPr marL="0" indent="0">
              <a:buNone/>
            </a:pPr>
            <a:r>
              <a:rPr lang="pl-PL" sz="1800"/>
              <a:t>Aneks 1 -  Objawy owalizacji powierzchni tocznej koła</a:t>
            </a:r>
          </a:p>
          <a:p>
            <a:pPr marL="0" indent="0">
              <a:buNone/>
            </a:pPr>
            <a:r>
              <a:rPr lang="pl-PL" sz="1800"/>
              <a:t>Aneks 2 </a:t>
            </a:r>
            <a:r>
              <a:rPr lang="mr-IN" sz="1800"/>
              <a:t>–</a:t>
            </a:r>
            <a:r>
              <a:rPr lang="pl-PL" sz="1800"/>
              <a:t> Schematyczne przedstawienie zawieszenia wózków</a:t>
            </a:r>
          </a:p>
          <a:p>
            <a:pPr marL="0" indent="0">
              <a:buNone/>
            </a:pPr>
            <a:r>
              <a:rPr lang="pl-PL" sz="1800"/>
              <a:t>Aneks 3 </a:t>
            </a:r>
            <a:r>
              <a:rPr lang="mr-IN" sz="1800"/>
              <a:t>–</a:t>
            </a:r>
            <a:r>
              <a:rPr lang="pl-PL" sz="1800"/>
              <a:t> Europejski Katalogi Inspekcji Wizualnej  (EVIC) osi wagonów towarowych</a:t>
            </a:r>
          </a:p>
          <a:p>
            <a:pPr marL="0" indent="0">
              <a:buNone/>
            </a:pPr>
            <a:r>
              <a:rPr lang="pl-PL" sz="1800">
                <a:solidFill>
                  <a:srgbClr val="800000"/>
                </a:solidFill>
              </a:rPr>
              <a:t>Aneks 4 </a:t>
            </a:r>
            <a:r>
              <a:rPr lang="mr-IN" sz="1800">
                <a:solidFill>
                  <a:srgbClr val="800000"/>
                </a:solidFill>
              </a:rPr>
              <a:t>–</a:t>
            </a:r>
            <a:r>
              <a:rPr lang="pl-PL" sz="1800">
                <a:solidFill>
                  <a:srgbClr val="800000"/>
                </a:solidFill>
              </a:rPr>
              <a:t> Wymiana wstawek kompozytowych</a:t>
            </a:r>
          </a:p>
          <a:p>
            <a:pPr marL="0" indent="0">
              <a:buNone/>
            </a:pPr>
            <a:r>
              <a:rPr lang="pl-PL" sz="1800">
                <a:solidFill>
                  <a:srgbClr val="FF0000"/>
                </a:solidFill>
              </a:rPr>
              <a:t>Aneks 5 </a:t>
            </a:r>
            <a:r>
              <a:rPr lang="mr-IN" sz="1800">
                <a:solidFill>
                  <a:srgbClr val="FF0000"/>
                </a:solidFill>
              </a:rPr>
              <a:t>–</a:t>
            </a:r>
            <a:r>
              <a:rPr lang="pl-PL" sz="1800">
                <a:solidFill>
                  <a:srgbClr val="FF0000"/>
                </a:solidFill>
              </a:rPr>
              <a:t> Badanie i tryb postępowania postępowanie przy wyciekach  smaru lub  			oleju na kole i maźnicy</a:t>
            </a:r>
          </a:p>
          <a:p>
            <a:pPr marL="0" indent="0">
              <a:buNone/>
            </a:pPr>
            <a:r>
              <a:rPr lang="pl-PL" sz="1800">
                <a:solidFill>
                  <a:srgbClr val="FF0000"/>
                </a:solidFill>
              </a:rPr>
              <a:t>Aneks 6 - Kodowanie  kroków w czasie naprawy</a:t>
            </a:r>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rPr lang="pl-PL"/>
              <a:t>5</a:t>
            </a:fld>
            <a:endParaRPr lang="pl-PL"/>
          </a:p>
        </p:txBody>
      </p:sp>
    </p:spTree>
    <p:extLst>
      <p:ext uri="{BB962C8B-B14F-4D97-AF65-F5344CB8AC3E}">
        <p14:creationId xmlns:p14="http://schemas.microsoft.com/office/powerpoint/2010/main" val="3820606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C0504D"/>
          </a:solidFill>
        </p:spPr>
        <p:txBody>
          <a:bodyPr>
            <a:normAutofit fontScale="90000"/>
          </a:bodyPr>
          <a:lstStyle/>
          <a:p>
            <a:r>
              <a:rPr lang="pl-PL"/>
              <a:t> </a:t>
            </a:r>
            <a:r>
              <a:rPr lang="pl-PL" sz="2700" b="1"/>
              <a:t>Zmiany w wersji 1.1.2017 wchodzące w życie od 1.1.2018</a:t>
            </a:r>
          </a:p>
        </p:txBody>
      </p:sp>
      <p:sp>
        <p:nvSpPr>
          <p:cNvPr id="3" name="Symbol zastępczy zawartości 2"/>
          <p:cNvSpPr>
            <a:spLocks noGrp="1"/>
          </p:cNvSpPr>
          <p:nvPr>
            <p:ph idx="1"/>
          </p:nvPr>
        </p:nvSpPr>
        <p:spPr>
          <a:xfrm>
            <a:off x="440267" y="1600200"/>
            <a:ext cx="8229600" cy="4525963"/>
          </a:xfrm>
        </p:spPr>
        <p:txBody>
          <a:bodyPr>
            <a:noAutofit/>
          </a:bodyPr>
          <a:lstStyle/>
          <a:p>
            <a:pPr marL="0" indent="0">
              <a:buNone/>
            </a:pPr>
            <a:r>
              <a:rPr lang="pl-PL" sz="1400"/>
              <a:t>W roku 2017  przygotowano i przyjęto z terminem wejścia w życie 1.1. 2018  już 22 zmiany  dotyczące: </a:t>
            </a:r>
          </a:p>
          <a:p>
            <a:pPr>
              <a:buAutoNum type="arabicPlain"/>
            </a:pPr>
            <a:r>
              <a:rPr lang="pl-PL" sz="1400"/>
              <a:t>    załącznika 2 i 11</a:t>
            </a:r>
          </a:p>
          <a:p>
            <a:pPr>
              <a:buAutoNum type="arabicPlain"/>
            </a:pPr>
            <a:r>
              <a:rPr lang="pl-PL" sz="1400"/>
              <a:t>    zalącznika 9</a:t>
            </a:r>
          </a:p>
          <a:p>
            <a:pPr>
              <a:buAutoNum type="arabicPlain"/>
            </a:pPr>
            <a:r>
              <a:rPr lang="pl-PL" sz="1400"/>
              <a:t>    załącznika 11</a:t>
            </a:r>
          </a:p>
          <a:p>
            <a:pPr marL="0" indent="0">
              <a:buNone/>
            </a:pPr>
            <a:r>
              <a:rPr lang="pl-PL" sz="1400"/>
              <a:t>4-7      załącznika 9</a:t>
            </a:r>
          </a:p>
          <a:p>
            <a:pPr marL="0" indent="0">
              <a:buNone/>
            </a:pPr>
            <a:r>
              <a:rPr lang="pl-PL" sz="1400"/>
              <a:t>8	 Załącznika 11</a:t>
            </a:r>
          </a:p>
          <a:p>
            <a:pPr marL="0" indent="0">
              <a:buNone/>
            </a:pPr>
            <a:r>
              <a:rPr lang="pl-PL" sz="1400"/>
              <a:t>9-10    załącznika 9</a:t>
            </a:r>
          </a:p>
          <a:p>
            <a:pPr>
              <a:buAutoNum type="arabicPlain" startAt="11"/>
            </a:pPr>
            <a:r>
              <a:rPr lang="pl-PL" sz="1400"/>
              <a:t>    zalącznika 11</a:t>
            </a:r>
          </a:p>
          <a:p>
            <a:pPr marL="0" indent="0">
              <a:buNone/>
            </a:pPr>
            <a:r>
              <a:rPr lang="pl-PL" sz="1400"/>
              <a:t>12-13 załącznika 9</a:t>
            </a:r>
          </a:p>
          <a:p>
            <a:pPr marL="0" indent="0">
              <a:buNone/>
            </a:pPr>
            <a:r>
              <a:rPr lang="pl-PL" sz="1400"/>
              <a:t>14       załacznika 10 art 3.20</a:t>
            </a:r>
          </a:p>
          <a:p>
            <a:pPr marL="0" indent="0">
              <a:buNone/>
            </a:pPr>
            <a:r>
              <a:rPr lang="pl-PL" sz="1400"/>
              <a:t>15	 zalacznika 7 cześć B</a:t>
            </a:r>
          </a:p>
          <a:p>
            <a:pPr marL="0" indent="0">
              <a:buNone/>
            </a:pPr>
            <a:r>
              <a:rPr lang="pl-PL" sz="1400"/>
              <a:t>16	 załącznika 7 wzór HR</a:t>
            </a:r>
          </a:p>
          <a:p>
            <a:pPr marL="0" indent="0">
              <a:buNone/>
            </a:pPr>
            <a:r>
              <a:rPr lang="pl-PL" sz="1400"/>
              <a:t>17	 załącznika 10 pkt 4.14</a:t>
            </a:r>
          </a:p>
          <a:p>
            <a:pPr marL="0" indent="0">
              <a:buNone/>
            </a:pPr>
            <a:r>
              <a:rPr lang="pl-PL" sz="1400"/>
              <a:t>18	 załącznika 10 pkt 1.6.1,  1.6.2, 1,18 </a:t>
            </a:r>
          </a:p>
          <a:p>
            <a:pPr marL="0" indent="0">
              <a:buNone/>
            </a:pPr>
            <a:r>
              <a:rPr lang="pl-PL" sz="1400"/>
              <a:t>19	 załącznika 10 rozdział C</a:t>
            </a:r>
          </a:p>
          <a:p>
            <a:pPr marL="0" indent="0">
              <a:buNone/>
            </a:pPr>
            <a:r>
              <a:rPr lang="pl-PL" sz="1400"/>
              <a:t>20	 załącznika  10 aneks 3 pkt 3.2</a:t>
            </a:r>
          </a:p>
          <a:p>
            <a:pPr marL="0" indent="0">
              <a:buNone/>
            </a:pPr>
            <a:r>
              <a:rPr lang="pl-PL" sz="1400"/>
              <a:t>21	 załącznika 6 art. 23.2</a:t>
            </a:r>
          </a:p>
          <a:p>
            <a:pPr marL="0" indent="0">
              <a:buNone/>
            </a:pPr>
            <a:r>
              <a:rPr lang="pl-PL" sz="1400"/>
              <a:t>22	 załącznika </a:t>
            </a:r>
            <a:r>
              <a:rPr lang="pl-PL" sz="1600"/>
              <a:t>8</a:t>
            </a:r>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rPr lang="pl-PL"/>
              <a:t>6</a:t>
            </a:fld>
            <a:endParaRPr lang="pl-PL"/>
          </a:p>
        </p:txBody>
      </p:sp>
    </p:spTree>
    <p:extLst>
      <p:ext uri="{BB962C8B-B14F-4D97-AF65-F5344CB8AC3E}">
        <p14:creationId xmlns:p14="http://schemas.microsoft.com/office/powerpoint/2010/main" val="805324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C0504D"/>
          </a:solidFill>
        </p:spPr>
        <p:txBody>
          <a:bodyPr>
            <a:normAutofit/>
          </a:bodyPr>
          <a:lstStyle/>
          <a:p>
            <a:r>
              <a:rPr lang="pl-PL" sz="2400" b="1"/>
              <a:t>AVV - Zmiany redakcyjne, zalecenia </a:t>
            </a:r>
          </a:p>
        </p:txBody>
      </p:sp>
      <p:sp>
        <p:nvSpPr>
          <p:cNvPr id="3" name="Symbol zastępczy zawartości 2"/>
          <p:cNvSpPr>
            <a:spLocks noGrp="1"/>
          </p:cNvSpPr>
          <p:nvPr>
            <p:ph idx="1"/>
          </p:nvPr>
        </p:nvSpPr>
        <p:spPr/>
        <p:txBody>
          <a:bodyPr>
            <a:normAutofit/>
          </a:bodyPr>
          <a:lstStyle/>
          <a:p>
            <a:pPr marL="0" indent="0">
              <a:buNone/>
            </a:pPr>
            <a:r>
              <a:rPr lang="pl-PL" sz="1800"/>
              <a:t>W roku roku 2016 przygotowano  28 zmian redakcyjnych obowiązujących od 1.1.2017; </a:t>
            </a:r>
          </a:p>
          <a:p>
            <a:pPr marL="0" indent="0">
              <a:buNone/>
            </a:pPr>
            <a:endParaRPr lang="pl-PL" sz="1800"/>
          </a:p>
          <a:p>
            <a:pPr marL="0" indent="0">
              <a:buNone/>
            </a:pPr>
            <a:r>
              <a:rPr lang="pl-PL" sz="1800"/>
              <a:t>W roku 2017 przygotowano 8 zmian redakcyjnych które będą obowązywać od 1.1.2018;</a:t>
            </a:r>
          </a:p>
          <a:p>
            <a:pPr marL="0" indent="0">
              <a:buNone/>
            </a:pPr>
            <a:endParaRPr lang="pl-PL" sz="1800"/>
          </a:p>
          <a:p>
            <a:pPr marL="0" indent="0">
              <a:buNone/>
            </a:pPr>
            <a:r>
              <a:rPr lang="pl-PL" sz="1800"/>
              <a:t>Ponadto Wspólny Komitet AVV opublikował w 2017 roku dwa zalecenia  dotyczące: </a:t>
            </a:r>
          </a:p>
          <a:p>
            <a:pPr marL="0" indent="0">
              <a:buNone/>
            </a:pPr>
            <a:r>
              <a:rPr lang="pl-PL" sz="1800"/>
              <a:t>	*  pękniętych kół,</a:t>
            </a:r>
          </a:p>
          <a:p>
            <a:pPr marL="0" indent="0">
              <a:buNone/>
            </a:pPr>
            <a:r>
              <a:rPr lang="pl-PL" sz="1800"/>
              <a:t>	*  napisów na wagonach.</a:t>
            </a:r>
          </a:p>
          <a:p>
            <a:pPr marL="0" indent="0">
              <a:buNone/>
            </a:pPr>
            <a:endParaRPr lang="pl-PL" sz="1800"/>
          </a:p>
          <a:p>
            <a:pPr marL="0" indent="0">
              <a:buNone/>
            </a:pPr>
            <a:r>
              <a:rPr lang="pl-PL" sz="1800"/>
              <a:t>Obowiązek aktualizacji AVV spoczywa także na uczestnikach porozumienia dotyczy to np informacji o firmach i informacji o wagonach. </a:t>
            </a:r>
            <a:r>
              <a:rPr lang="pl-PL" sz="1800" b="1">
                <a:solidFill>
                  <a:srgbClr val="FF0000"/>
                </a:solidFill>
              </a:rPr>
              <a:t>W wykazie AVV znajdują się 49 polskie firmy.  Dane niektórych z nich od lat nie były aktualizowane.</a:t>
            </a:r>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rPr lang="pl-PL"/>
              <a:t>7</a:t>
            </a:fld>
            <a:endParaRPr lang="pl-PL"/>
          </a:p>
        </p:txBody>
      </p:sp>
    </p:spTree>
    <p:extLst>
      <p:ext uri="{BB962C8B-B14F-4D97-AF65-F5344CB8AC3E}">
        <p14:creationId xmlns:p14="http://schemas.microsoft.com/office/powerpoint/2010/main" val="59195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C0504D"/>
          </a:solidFill>
        </p:spPr>
        <p:txBody>
          <a:bodyPr>
            <a:normAutofit/>
          </a:bodyPr>
          <a:lstStyle/>
          <a:p>
            <a:r>
              <a:rPr lang="pl-PL" sz="2400" b="1"/>
              <a:t>AVV </a:t>
            </a:r>
            <a:r>
              <a:rPr lang="mr-IN" sz="2400" b="1"/>
              <a:t>–</a:t>
            </a:r>
            <a:r>
              <a:rPr lang="pl-PL" sz="2400" b="1"/>
              <a:t> Komitet Wspólny</a:t>
            </a:r>
          </a:p>
        </p:txBody>
      </p:sp>
      <p:sp>
        <p:nvSpPr>
          <p:cNvPr id="3" name="Symbol zastępczy zawartości 2"/>
          <p:cNvSpPr>
            <a:spLocks noGrp="1"/>
          </p:cNvSpPr>
          <p:nvPr>
            <p:ph idx="1"/>
          </p:nvPr>
        </p:nvSpPr>
        <p:spPr/>
        <p:txBody>
          <a:bodyPr>
            <a:noAutofit/>
          </a:bodyPr>
          <a:lstStyle/>
          <a:p>
            <a:pPr marL="0" indent="0">
              <a:buNone/>
            </a:pPr>
            <a:r>
              <a:rPr lang="en-US" sz="1400"/>
              <a:t>UIP, UIC i ERFA zajmują się wspólnie stosowaniem, rozprzestrzenianiem i dalszym</a:t>
            </a:r>
            <a:endParaRPr lang="pl-PL" sz="1400"/>
          </a:p>
          <a:p>
            <a:pPr marL="0" indent="0">
              <a:buNone/>
            </a:pPr>
            <a:r>
              <a:rPr lang="en-US" sz="1400"/>
              <a:t>rozwojem AVV. W tym celu tworzą Komitet Wspólny składający się z przedstawicieli</a:t>
            </a:r>
            <a:endParaRPr lang="pl-PL" sz="1400"/>
          </a:p>
          <a:p>
            <a:pPr marL="0" indent="0">
              <a:buNone/>
            </a:pPr>
            <a:r>
              <a:rPr lang="en-US" sz="1400"/>
              <a:t>trzech Związków. UIP i UIC delegują każdy po 5 członków,</a:t>
            </a:r>
            <a:r>
              <a:rPr lang="pl-PL" sz="1400"/>
              <a:t> </a:t>
            </a:r>
            <a:r>
              <a:rPr lang="en-US" sz="1400"/>
              <a:t>a ERFA 2 członków do Komitetu Wspólnego.</a:t>
            </a:r>
            <a:endParaRPr lang="pl-PL" sz="1400"/>
          </a:p>
          <a:p>
            <a:pPr marL="0" indent="0">
              <a:buNone/>
            </a:pPr>
            <a:r>
              <a:rPr lang="pl-PL" sz="1200"/>
              <a:t>Aktualny skład Wspólnego Komitetu przedstawia się nastepująco:</a:t>
            </a:r>
          </a:p>
          <a:p>
            <a:pPr marL="0" indent="0">
              <a:buNone/>
            </a:pPr>
            <a:r>
              <a:rPr lang="pl-PL" sz="1200" b="1" u="sng"/>
              <a:t>POWIERNIK:</a:t>
            </a:r>
            <a:r>
              <a:rPr lang="pl-PL" sz="1200"/>
              <a:t>  Floris Foqué.</a:t>
            </a:r>
          </a:p>
          <a:p>
            <a:pPr marL="0" indent="0">
              <a:buNone/>
            </a:pPr>
            <a:r>
              <a:rPr lang="pl-PL" sz="1200" b="1"/>
              <a:t>współprzewodniczący</a:t>
            </a:r>
            <a:r>
              <a:rPr lang="pl-PL" sz="1200"/>
              <a:t>: 	UIC : Mr. N. Czernecki, SNCF</a:t>
            </a:r>
          </a:p>
          <a:p>
            <a:pPr marL="0" indent="0">
              <a:buNone/>
            </a:pPr>
            <a:r>
              <a:rPr lang="pl-PL" sz="1200"/>
              <a:t>				UIP : Mr. S. Lohmeyer, VTG</a:t>
            </a:r>
          </a:p>
          <a:p>
            <a:pPr marL="0" indent="0">
              <a:buNone/>
            </a:pPr>
            <a:r>
              <a:rPr lang="pl-PL" sz="1200" b="1" u="sng"/>
              <a:t>WSPÓLNY KOMITET</a:t>
            </a:r>
            <a:endParaRPr lang="pl-PL" sz="1200"/>
          </a:p>
          <a:p>
            <a:pPr marL="0" indent="0">
              <a:buNone/>
            </a:pPr>
            <a:r>
              <a:rPr lang="pl-PL" sz="1200"/>
              <a:t>ERFA</a:t>
            </a:r>
          </a:p>
          <a:p>
            <a:r>
              <a:rPr lang="pl-PL" sz="1200"/>
              <a:t>Mr. A. Marquardt, Captrain</a:t>
            </a:r>
          </a:p>
          <a:p>
            <a:r>
              <a:rPr lang="pl-PL" sz="1200"/>
              <a:t>Mr. L. Fogu, HUPAC			</a:t>
            </a:r>
            <a:r>
              <a:rPr lang="pl-PL" sz="1200" b="1"/>
              <a:t>Rzecznik Mr. M. Vaerst, Railmind</a:t>
            </a:r>
          </a:p>
          <a:p>
            <a:pPr marL="0" indent="0">
              <a:buNone/>
            </a:pPr>
            <a:r>
              <a:rPr lang="pl-PL" sz="1200"/>
              <a:t>UIC</a:t>
            </a:r>
          </a:p>
          <a:p>
            <a:r>
              <a:rPr lang="pl-PL" sz="1200"/>
              <a:t>Mrs. N. Nober, Lineas Group SA/NV</a:t>
            </a:r>
          </a:p>
          <a:p>
            <a:r>
              <a:rPr lang="pl-PL" sz="1200"/>
              <a:t>Mr. R. Sklenar, ZSSK CARGO</a:t>
            </a:r>
          </a:p>
          <a:p>
            <a:r>
              <a:rPr lang="pl-PL" sz="1200"/>
              <a:t>Mrs. I. Hilb, DB Cargo</a:t>
            </a:r>
          </a:p>
          <a:p>
            <a:r>
              <a:rPr lang="pl-PL" sz="1200"/>
              <a:t>Mr. A. Kapłan, PKP			Rzecznik </a:t>
            </a:r>
            <a:r>
              <a:rPr lang="pl-PL" sz="1200" b="1"/>
              <a:t>Mr</a:t>
            </a:r>
            <a:r>
              <a:rPr lang="pl-PL" sz="1200"/>
              <a:t>. D. Oelschläger, </a:t>
            </a:r>
          </a:p>
          <a:p>
            <a:pPr marL="0" indent="0">
              <a:buNone/>
            </a:pPr>
            <a:r>
              <a:rPr lang="pl-PL" sz="1200"/>
              <a:t>UIP	</a:t>
            </a:r>
          </a:p>
          <a:p>
            <a:r>
              <a:rPr lang="pl-PL" sz="1200"/>
              <a:t>Mr. P.-A. Bentin, TRANSWAGGON</a:t>
            </a:r>
          </a:p>
          <a:p>
            <a:r>
              <a:rPr lang="pl-PL" sz="1200"/>
              <a:t>Mr. G. Peterhans, UIP</a:t>
            </a:r>
          </a:p>
          <a:p>
            <a:r>
              <a:rPr lang="pl-PL" sz="1200"/>
              <a:t>Mr. E. Fallou, Ermewa</a:t>
            </a:r>
          </a:p>
          <a:p>
            <a:r>
              <a:rPr lang="pl-PL" sz="1200"/>
              <a:t>Mr. J. Feindert, GATX                                Rzecznik  </a:t>
            </a:r>
            <a:r>
              <a:rPr lang="pl-PL" sz="1200" b="1"/>
              <a:t>Mr</a:t>
            </a:r>
            <a:r>
              <a:rPr lang="pl-PL" sz="1200"/>
              <a:t>. K.H. Fehr, VPI</a:t>
            </a:r>
          </a:p>
          <a:p>
            <a:pPr marL="0" indent="0">
              <a:buNone/>
            </a:pPr>
            <a:endParaRPr lang="pl-PL" sz="1200"/>
          </a:p>
          <a:p>
            <a:endParaRPr lang="pl-PL" sz="1200"/>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rPr lang="pl-PL"/>
              <a:t>8</a:t>
            </a:fld>
            <a:endParaRPr lang="pl-PL"/>
          </a:p>
        </p:txBody>
      </p:sp>
    </p:spTree>
    <p:extLst>
      <p:ext uri="{BB962C8B-B14F-4D97-AF65-F5344CB8AC3E}">
        <p14:creationId xmlns:p14="http://schemas.microsoft.com/office/powerpoint/2010/main" val="760411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C0504D"/>
          </a:solidFill>
        </p:spPr>
        <p:txBody>
          <a:bodyPr>
            <a:normAutofit/>
          </a:bodyPr>
          <a:lstStyle/>
          <a:p>
            <a:r>
              <a:rPr lang="pl-PL" sz="2400" b="1"/>
              <a:t>AVV </a:t>
            </a:r>
            <a:r>
              <a:rPr lang="mr-IN" sz="2400" b="1"/>
              <a:t>–</a:t>
            </a:r>
            <a:r>
              <a:rPr lang="pl-PL" sz="2400" b="1"/>
              <a:t> wybrane zadania Komitetu Wspólnego</a:t>
            </a:r>
          </a:p>
        </p:txBody>
      </p:sp>
      <p:sp>
        <p:nvSpPr>
          <p:cNvPr id="3" name="Symbol zastępczy zawartości 2"/>
          <p:cNvSpPr>
            <a:spLocks noGrp="1"/>
          </p:cNvSpPr>
          <p:nvPr>
            <p:ph idx="1"/>
          </p:nvPr>
        </p:nvSpPr>
        <p:spPr/>
        <p:txBody>
          <a:bodyPr>
            <a:normAutofit/>
          </a:bodyPr>
          <a:lstStyle/>
          <a:p>
            <a:pPr marL="0" indent="0">
              <a:buNone/>
            </a:pPr>
            <a:r>
              <a:rPr lang="en-US" sz="2000"/>
              <a:t>Zgodnie z rozdziałem II pkt 5 Umowy AVV,  Komitet Wspólny tworzy pod swoim nadzorem stałą grupę ekspertów z zadaniami</a:t>
            </a:r>
            <a:r>
              <a:rPr lang="pl-PL" sz="2000"/>
              <a:t> </a:t>
            </a:r>
            <a:r>
              <a:rPr lang="en-US" sz="2000"/>
              <a:t>w następujących obszarach:</a:t>
            </a:r>
            <a:endParaRPr lang="pl-PL" sz="2000"/>
          </a:p>
          <a:p>
            <a:pPr>
              <a:buFontTx/>
              <a:buChar char="-"/>
            </a:pPr>
            <a:r>
              <a:rPr lang="en-US" sz="2000"/>
              <a:t>wypracowanie stanowiska odnośnie problemów wniesionych przez Komitet  Wspólny,</a:t>
            </a:r>
            <a:r>
              <a:rPr lang="pl-PL" sz="2000"/>
              <a:t> </a:t>
            </a:r>
          </a:p>
          <a:p>
            <a:pPr lvl="1">
              <a:buFontTx/>
              <a:buChar char="-"/>
            </a:pPr>
            <a:r>
              <a:rPr lang="en-US" sz="1600"/>
              <a:t>szczególnie co do interpretacji i stosowania AVV,</a:t>
            </a:r>
            <a:endParaRPr lang="pl-PL" sz="1600"/>
          </a:p>
          <a:p>
            <a:pPr marL="0" indent="0">
              <a:buNone/>
            </a:pPr>
            <a:r>
              <a:rPr lang="en-US" sz="2000"/>
              <a:t>- 	analiza propozycji zmian AVV,</a:t>
            </a:r>
            <a:endParaRPr lang="pl-PL" sz="2000"/>
          </a:p>
          <a:p>
            <a:pPr>
              <a:buFontTx/>
              <a:buChar char="-"/>
            </a:pPr>
            <a:r>
              <a:rPr lang="en-US" sz="2000"/>
              <a:t>  </a:t>
            </a:r>
            <a:r>
              <a:rPr lang="en-US" sz="2000">
                <a:solidFill>
                  <a:srgbClr val="FF0000"/>
                </a:solidFill>
              </a:rPr>
              <a:t>prowadzenie procedury arbitrażowej wnioskowanej wspólnie przez 	pozostające</a:t>
            </a:r>
            <a:r>
              <a:rPr lang="pl-PL" sz="2000">
                <a:solidFill>
                  <a:srgbClr val="FF0000"/>
                </a:solidFill>
              </a:rPr>
              <a:t> </a:t>
            </a:r>
            <a:r>
              <a:rPr lang="en-US" sz="2000">
                <a:solidFill>
                  <a:srgbClr val="FF0000"/>
                </a:solidFill>
              </a:rPr>
              <a:t>w sporze strony.</a:t>
            </a:r>
            <a:endParaRPr lang="pl-PL" sz="2000">
              <a:solidFill>
                <a:srgbClr val="FF0000"/>
              </a:solidFill>
            </a:endParaRPr>
          </a:p>
          <a:p>
            <a:endParaRPr lang="pl-PL" sz="2000">
              <a:solidFill>
                <a:srgbClr val="FF0000"/>
              </a:solidFill>
            </a:endParaRPr>
          </a:p>
        </p:txBody>
      </p:sp>
      <p:sp>
        <p:nvSpPr>
          <p:cNvPr id="4" name="Symbol zastępczy daty 3"/>
          <p:cNvSpPr>
            <a:spLocks noGrp="1"/>
          </p:cNvSpPr>
          <p:nvPr>
            <p:ph type="dt" sz="half" idx="10"/>
          </p:nvPr>
        </p:nvSpPr>
        <p:spPr/>
        <p:txBody>
          <a:bodyPr/>
          <a:lstStyle/>
          <a:p>
            <a:r>
              <a:rPr lang="pl-PL"/>
              <a:t>24.10.2017</a:t>
            </a:r>
          </a:p>
        </p:txBody>
      </p:sp>
      <p:sp>
        <p:nvSpPr>
          <p:cNvPr id="5" name="Symbol zastępczy stopki 4"/>
          <p:cNvSpPr>
            <a:spLocks noGrp="1"/>
          </p:cNvSpPr>
          <p:nvPr>
            <p:ph type="ftr" sz="quarter" idx="11"/>
          </p:nvPr>
        </p:nvSpPr>
        <p:spPr/>
        <p:txBody>
          <a:bodyPr/>
          <a:lstStyle/>
          <a:p>
            <a:r>
              <a:rPr lang="pl-PL"/>
              <a:t>Irneusz Gójski</a:t>
            </a:r>
          </a:p>
        </p:txBody>
      </p:sp>
      <p:sp>
        <p:nvSpPr>
          <p:cNvPr id="6" name="Symbol zastępczy numeru slajdu 5"/>
          <p:cNvSpPr>
            <a:spLocks noGrp="1"/>
          </p:cNvSpPr>
          <p:nvPr>
            <p:ph type="sldNum" sz="quarter" idx="12"/>
          </p:nvPr>
        </p:nvSpPr>
        <p:spPr/>
        <p:txBody>
          <a:bodyPr/>
          <a:lstStyle/>
          <a:p>
            <a:fld id="{AFF32A50-94E3-F84A-A08B-D727DA94A7D1}" type="slidenum">
              <a:rPr lang="pl-PL"/>
              <a:t>9</a:t>
            </a:fld>
            <a:endParaRPr lang="pl-PL"/>
          </a:p>
        </p:txBody>
      </p:sp>
    </p:spTree>
    <p:extLst>
      <p:ext uri="{BB962C8B-B14F-4D97-AF65-F5344CB8AC3E}">
        <p14:creationId xmlns:p14="http://schemas.microsoft.com/office/powerpoint/2010/main" val="2808583668"/>
      </p:ext>
    </p:extLst>
  </p:cSld>
  <p:clrMapOvr>
    <a:masterClrMapping/>
  </p:clrMapOvr>
</p:sld>
</file>

<file path=ppt/theme/theme1.xml><?xml version="1.0" encoding="utf-8"?>
<a:theme xmlns:a="http://schemas.openxmlformats.org/drawingml/2006/main" name="Motyw pakietu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Motyw pakietu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2828</TotalTime>
  <Words>1357</Words>
  <Application>Microsoft Macintosh PowerPoint</Application>
  <PresentationFormat>Pokaz na ekranie (4:3)</PresentationFormat>
  <Paragraphs>206</Paragraphs>
  <Slides>14</Slides>
  <Notes>0</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Motyw pakietu Office</vt:lpstr>
      <vt:lpstr>Umowa ogólna o użytkowaniu wagonów towarowych (AVV)</vt:lpstr>
      <vt:lpstr>Stanowisko Prezesa UTK</vt:lpstr>
      <vt:lpstr>AVV aktualny stan - umowa</vt:lpstr>
      <vt:lpstr>AVV aktualny stan - załączniki</vt:lpstr>
      <vt:lpstr>AVV Przykładowe różnice między polską wersją językową z 1.01.2015 a aktualną wersją 1.1.2017</vt:lpstr>
      <vt:lpstr> Zmiany w wersji 1.1.2017 wchodzące w życie od 1.1.2018</vt:lpstr>
      <vt:lpstr>AVV - Zmiany redakcyjne, zalecenia </vt:lpstr>
      <vt:lpstr>AVV – Komitet Wspólny</vt:lpstr>
      <vt:lpstr>AVV – wybrane zadania Komitetu Wspólnego</vt:lpstr>
      <vt:lpstr>AVV –zasady wprowadzania zmian i uzupełnień Załącznik 8 pkt 7-11</vt:lpstr>
      <vt:lpstr>AVV –zasady wprowadzania zmian i uzupełnień Załącznik 8 pkt 7-11</vt:lpstr>
      <vt:lpstr>Przykładowe uwagi zgłaszane przez członków IGTL</vt:lpstr>
      <vt:lpstr>Podsumowanie uwag członków IGTL</vt:lpstr>
      <vt:lpstr>Wnioski na posiedzenie Sekcji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Ireneusz Gojski</dc:creator>
  <cp:lastModifiedBy>Ireneusz Gojski</cp:lastModifiedBy>
  <cp:revision>44</cp:revision>
  <cp:lastPrinted>2017-10-23T09:20:06Z</cp:lastPrinted>
  <dcterms:created xsi:type="dcterms:W3CDTF">2017-10-20T17:22:28Z</dcterms:created>
  <dcterms:modified xsi:type="dcterms:W3CDTF">2017-10-23T09:25:01Z</dcterms:modified>
</cp:coreProperties>
</file>