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drawings/drawing2.xml" ContentType="application/vnd.openxmlformats-officedocument.drawingml.chartshape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7"/>
  </p:notesMasterIdLst>
  <p:handoutMasterIdLst>
    <p:handoutMasterId r:id="rId8"/>
  </p:handoutMasterIdLst>
  <p:sldIdLst>
    <p:sldId id="256" r:id="rId2"/>
    <p:sldId id="265" r:id="rId3"/>
    <p:sldId id="264" r:id="rId4"/>
    <p:sldId id="263" r:id="rId5"/>
    <p:sldId id="258" r:id="rId6"/>
  </p:sldIdLst>
  <p:sldSz cx="9144000" cy="6858000" type="screen4x3"/>
  <p:notesSz cx="6797675" cy="9926638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89">
          <p15:clr>
            <a:srgbClr val="A4A3A4"/>
          </p15:clr>
        </p15:guide>
        <p15:guide id="2" pos="567">
          <p15:clr>
            <a:srgbClr val="A4A3A4"/>
          </p15:clr>
        </p15:guide>
        <p15:guide id="3" orient="horz" pos="3612">
          <p15:clr>
            <a:srgbClr val="A4A3A4"/>
          </p15:clr>
        </p15:guide>
        <p15:guide id="4" pos="5556">
          <p15:clr>
            <a:srgbClr val="A4A3A4"/>
          </p15:clr>
        </p15:guide>
        <p15:guide id="5" pos="975">
          <p15:clr>
            <a:srgbClr val="A4A3A4"/>
          </p15:clr>
        </p15:guide>
        <p15:guide id="6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009999"/>
    <a:srgbClr val="006600"/>
    <a:srgbClr val="CC00CC"/>
    <a:srgbClr val="008080"/>
    <a:srgbClr val="0000FF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593" autoAdjust="0"/>
    <p:restoredTop sz="59609" autoAdjust="0"/>
  </p:normalViewPr>
  <p:slideViewPr>
    <p:cSldViewPr>
      <p:cViewPr>
        <p:scale>
          <a:sx n="100" d="100"/>
          <a:sy n="100" d="100"/>
        </p:scale>
        <p:origin x="2352" y="-780"/>
      </p:cViewPr>
      <p:guideLst>
        <p:guide orient="horz" pos="1389"/>
        <p:guide pos="567"/>
        <p:guide orient="horz" pos="3612"/>
        <p:guide pos="5556"/>
        <p:guide pos="975"/>
        <p:guide pos="23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oleObject" Target="file:///C:\Users\plk051720\Desktop\20180105_przetargi_v%201.04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C:\Users\plk051720\Desktop\20180105_przetargi_v%201.04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5" Type="http://schemas.openxmlformats.org/officeDocument/2006/relationships/chartUserShapes" Target="../drawings/drawing2.xml"/><Relationship Id="rId4" Type="http://schemas.openxmlformats.org/officeDocument/2006/relationships/oleObject" Target="file:///C:\Users\plk051720\AppData\Local\Microsoft\Windows\INetCache\Content.Outlook\GE9J1C8R\Kopia%2020171218_Zestawienie%20materia&#322;&#243;w_v%200.0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5944225721784779E-2"/>
          <c:y val="0.32384456109652959"/>
          <c:w val="0.8665139982502188"/>
          <c:h val="0.51399752114319042"/>
        </c:manualLayout>
      </c:layout>
      <c:lineChart>
        <c:grouping val="standard"/>
        <c:varyColors val="0"/>
        <c:ser>
          <c:idx val="0"/>
          <c:order val="0"/>
          <c:tx>
            <c:v>Stosunek % Wartości min. do Wartości kosztorysu inwestorskiego</c:v>
          </c:tx>
          <c:spPr>
            <a:ln w="9525" cap="rnd">
              <a:solidFill>
                <a:schemeClr val="accent1"/>
              </a:solidFill>
              <a:prstDash val="dash"/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trendline>
            <c:spPr>
              <a:ln w="31750" cap="rnd">
                <a:solidFill>
                  <a:schemeClr val="accent1"/>
                </a:solidFill>
                <a:prstDash val="solid"/>
              </a:ln>
              <a:effectLst/>
            </c:spPr>
            <c:trendlineType val="exp"/>
            <c:dispRSqr val="0"/>
            <c:dispEq val="0"/>
          </c:trendline>
          <c:cat>
            <c:multiLvlStrRef>
              <c:f>'Projektuj+buduj 16-17'!$C$2:$D$106</c:f>
              <c:multiLvlStrCache>
                <c:ptCount val="105"/>
                <c:lvl>
                  <c:pt idx="0">
                    <c:v>105</c:v>
                  </c:pt>
                  <c:pt idx="1">
                    <c:v>104</c:v>
                  </c:pt>
                  <c:pt idx="2">
                    <c:v>103</c:v>
                  </c:pt>
                  <c:pt idx="3">
                    <c:v>102</c:v>
                  </c:pt>
                  <c:pt idx="4">
                    <c:v>101</c:v>
                  </c:pt>
                  <c:pt idx="5">
                    <c:v>100</c:v>
                  </c:pt>
                  <c:pt idx="6">
                    <c:v>99</c:v>
                  </c:pt>
                  <c:pt idx="7">
                    <c:v>98</c:v>
                  </c:pt>
                  <c:pt idx="8">
                    <c:v>97</c:v>
                  </c:pt>
                  <c:pt idx="9">
                    <c:v>96</c:v>
                  </c:pt>
                  <c:pt idx="10">
                    <c:v>95</c:v>
                  </c:pt>
                  <c:pt idx="11">
                    <c:v>94</c:v>
                  </c:pt>
                  <c:pt idx="12">
                    <c:v>93</c:v>
                  </c:pt>
                  <c:pt idx="13">
                    <c:v>92</c:v>
                  </c:pt>
                  <c:pt idx="14">
                    <c:v>91</c:v>
                  </c:pt>
                  <c:pt idx="15">
                    <c:v>90</c:v>
                  </c:pt>
                  <c:pt idx="16">
                    <c:v>89</c:v>
                  </c:pt>
                  <c:pt idx="17">
                    <c:v>88</c:v>
                  </c:pt>
                  <c:pt idx="18">
                    <c:v>87</c:v>
                  </c:pt>
                  <c:pt idx="19">
                    <c:v>86</c:v>
                  </c:pt>
                  <c:pt idx="20">
                    <c:v>85</c:v>
                  </c:pt>
                  <c:pt idx="21">
                    <c:v>84</c:v>
                  </c:pt>
                  <c:pt idx="22">
                    <c:v>83</c:v>
                  </c:pt>
                  <c:pt idx="23">
                    <c:v>82</c:v>
                  </c:pt>
                  <c:pt idx="24">
                    <c:v>81</c:v>
                  </c:pt>
                  <c:pt idx="25">
                    <c:v>80</c:v>
                  </c:pt>
                  <c:pt idx="26">
                    <c:v>79</c:v>
                  </c:pt>
                  <c:pt idx="27">
                    <c:v>78</c:v>
                  </c:pt>
                  <c:pt idx="28">
                    <c:v>77</c:v>
                  </c:pt>
                  <c:pt idx="29">
                    <c:v>76</c:v>
                  </c:pt>
                  <c:pt idx="30">
                    <c:v>75</c:v>
                  </c:pt>
                  <c:pt idx="31">
                    <c:v>74</c:v>
                  </c:pt>
                  <c:pt idx="32">
                    <c:v>73</c:v>
                  </c:pt>
                  <c:pt idx="33">
                    <c:v>72</c:v>
                  </c:pt>
                  <c:pt idx="34">
                    <c:v>71</c:v>
                  </c:pt>
                  <c:pt idx="35">
                    <c:v>70</c:v>
                  </c:pt>
                  <c:pt idx="36">
                    <c:v>69</c:v>
                  </c:pt>
                  <c:pt idx="37">
                    <c:v>68</c:v>
                  </c:pt>
                  <c:pt idx="38">
                    <c:v>67</c:v>
                  </c:pt>
                  <c:pt idx="39">
                    <c:v>66</c:v>
                  </c:pt>
                  <c:pt idx="40">
                    <c:v>65</c:v>
                  </c:pt>
                  <c:pt idx="41">
                    <c:v>64</c:v>
                  </c:pt>
                  <c:pt idx="42">
                    <c:v>63</c:v>
                  </c:pt>
                  <c:pt idx="43">
                    <c:v>62</c:v>
                  </c:pt>
                  <c:pt idx="44">
                    <c:v>61</c:v>
                  </c:pt>
                  <c:pt idx="45">
                    <c:v>60</c:v>
                  </c:pt>
                  <c:pt idx="46">
                    <c:v>59</c:v>
                  </c:pt>
                  <c:pt idx="47">
                    <c:v>58</c:v>
                  </c:pt>
                  <c:pt idx="48">
                    <c:v>57</c:v>
                  </c:pt>
                  <c:pt idx="49">
                    <c:v>56</c:v>
                  </c:pt>
                  <c:pt idx="50">
                    <c:v>55</c:v>
                  </c:pt>
                  <c:pt idx="51">
                    <c:v>54</c:v>
                  </c:pt>
                  <c:pt idx="52">
                    <c:v>53</c:v>
                  </c:pt>
                  <c:pt idx="53">
                    <c:v>52</c:v>
                  </c:pt>
                  <c:pt idx="54">
                    <c:v>51</c:v>
                  </c:pt>
                  <c:pt idx="55">
                    <c:v>50</c:v>
                  </c:pt>
                  <c:pt idx="56">
                    <c:v>49</c:v>
                  </c:pt>
                  <c:pt idx="57">
                    <c:v>48</c:v>
                  </c:pt>
                  <c:pt idx="58">
                    <c:v>47</c:v>
                  </c:pt>
                  <c:pt idx="59">
                    <c:v>46</c:v>
                  </c:pt>
                  <c:pt idx="60">
                    <c:v>45</c:v>
                  </c:pt>
                  <c:pt idx="61">
                    <c:v>44</c:v>
                  </c:pt>
                  <c:pt idx="62">
                    <c:v>43</c:v>
                  </c:pt>
                  <c:pt idx="63">
                    <c:v>42</c:v>
                  </c:pt>
                  <c:pt idx="64">
                    <c:v>41</c:v>
                  </c:pt>
                  <c:pt idx="65">
                    <c:v>40</c:v>
                  </c:pt>
                  <c:pt idx="66">
                    <c:v>39</c:v>
                  </c:pt>
                  <c:pt idx="67">
                    <c:v>38</c:v>
                  </c:pt>
                  <c:pt idx="68">
                    <c:v>37</c:v>
                  </c:pt>
                  <c:pt idx="69">
                    <c:v>36</c:v>
                  </c:pt>
                  <c:pt idx="70">
                    <c:v>35</c:v>
                  </c:pt>
                  <c:pt idx="71">
                    <c:v>34</c:v>
                  </c:pt>
                  <c:pt idx="72">
                    <c:v>33</c:v>
                  </c:pt>
                  <c:pt idx="73">
                    <c:v>32</c:v>
                  </c:pt>
                  <c:pt idx="74">
                    <c:v>31</c:v>
                  </c:pt>
                  <c:pt idx="75">
                    <c:v>30</c:v>
                  </c:pt>
                  <c:pt idx="76">
                    <c:v>29</c:v>
                  </c:pt>
                  <c:pt idx="77">
                    <c:v>28</c:v>
                  </c:pt>
                  <c:pt idx="78">
                    <c:v>27</c:v>
                  </c:pt>
                  <c:pt idx="79">
                    <c:v>26</c:v>
                  </c:pt>
                  <c:pt idx="80">
                    <c:v>25</c:v>
                  </c:pt>
                  <c:pt idx="81">
                    <c:v>24</c:v>
                  </c:pt>
                  <c:pt idx="82">
                    <c:v>23</c:v>
                  </c:pt>
                  <c:pt idx="83">
                    <c:v>22</c:v>
                  </c:pt>
                  <c:pt idx="84">
                    <c:v>21</c:v>
                  </c:pt>
                  <c:pt idx="85">
                    <c:v>20</c:v>
                  </c:pt>
                  <c:pt idx="86">
                    <c:v>19</c:v>
                  </c:pt>
                  <c:pt idx="87">
                    <c:v>18</c:v>
                  </c:pt>
                  <c:pt idx="88">
                    <c:v>17</c:v>
                  </c:pt>
                  <c:pt idx="89">
                    <c:v>16</c:v>
                  </c:pt>
                  <c:pt idx="90">
                    <c:v>15</c:v>
                  </c:pt>
                  <c:pt idx="91">
                    <c:v>14</c:v>
                  </c:pt>
                  <c:pt idx="92">
                    <c:v>13</c:v>
                  </c:pt>
                  <c:pt idx="93">
                    <c:v>12</c:v>
                  </c:pt>
                  <c:pt idx="94">
                    <c:v>11</c:v>
                  </c:pt>
                  <c:pt idx="95">
                    <c:v>10</c:v>
                  </c:pt>
                  <c:pt idx="96">
                    <c:v>9</c:v>
                  </c:pt>
                  <c:pt idx="97">
                    <c:v>8</c:v>
                  </c:pt>
                  <c:pt idx="98">
                    <c:v>7</c:v>
                  </c:pt>
                  <c:pt idx="99">
                    <c:v>6</c:v>
                  </c:pt>
                  <c:pt idx="100">
                    <c:v>5</c:v>
                  </c:pt>
                  <c:pt idx="101">
                    <c:v>4</c:v>
                  </c:pt>
                  <c:pt idx="102">
                    <c:v>3</c:v>
                  </c:pt>
                  <c:pt idx="103">
                    <c:v>2</c:v>
                  </c:pt>
                  <c:pt idx="104">
                    <c:v>1</c:v>
                  </c:pt>
                </c:lvl>
                <c:lvl>
                  <c:pt idx="0">
                    <c:v>1 grudzień 2017</c:v>
                  </c:pt>
                  <c:pt idx="1">
                    <c:v>30 listopad 2017</c:v>
                  </c:pt>
                  <c:pt idx="2">
                    <c:v>30 listopad 2017</c:v>
                  </c:pt>
                  <c:pt idx="3">
                    <c:v>24 październik 2017</c:v>
                  </c:pt>
                  <c:pt idx="4">
                    <c:v>19 październik 2017</c:v>
                  </c:pt>
                  <c:pt idx="5">
                    <c:v>12 październik 2017</c:v>
                  </c:pt>
                  <c:pt idx="6">
                    <c:v>6 październik 2017</c:v>
                  </c:pt>
                  <c:pt idx="7">
                    <c:v>28 wrzesień 2017</c:v>
                  </c:pt>
                  <c:pt idx="8">
                    <c:v>26 wrzesień 2017</c:v>
                  </c:pt>
                  <c:pt idx="9">
                    <c:v>19 wrzesień 2017</c:v>
                  </c:pt>
                  <c:pt idx="10">
                    <c:v>7 wrzesień 2017</c:v>
                  </c:pt>
                  <c:pt idx="11">
                    <c:v>6 wrzesień 2017</c:v>
                  </c:pt>
                  <c:pt idx="12">
                    <c:v>6 wrzesień 2017</c:v>
                  </c:pt>
                  <c:pt idx="13">
                    <c:v>5 wrzesień 2017</c:v>
                  </c:pt>
                  <c:pt idx="14">
                    <c:v>18 sierpień 2017</c:v>
                  </c:pt>
                  <c:pt idx="15">
                    <c:v>18 sierpień 2017</c:v>
                  </c:pt>
                  <c:pt idx="16">
                    <c:v>17 sierpień 2017</c:v>
                  </c:pt>
                  <c:pt idx="17">
                    <c:v>17 sierpień 2017</c:v>
                  </c:pt>
                  <c:pt idx="18">
                    <c:v>17 lipiec 2017</c:v>
                  </c:pt>
                  <c:pt idx="19">
                    <c:v>11 lipiec 2017</c:v>
                  </c:pt>
                  <c:pt idx="20">
                    <c:v>20 czerwiec 2017</c:v>
                  </c:pt>
                  <c:pt idx="21">
                    <c:v>19 czerwiec 2017</c:v>
                  </c:pt>
                  <c:pt idx="22">
                    <c:v>12 czerwiec 2017</c:v>
                  </c:pt>
                  <c:pt idx="23">
                    <c:v>7 czerwiec 2017</c:v>
                  </c:pt>
                  <c:pt idx="24">
                    <c:v>15 maj 2017</c:v>
                  </c:pt>
                  <c:pt idx="25">
                    <c:v>12 maj 2017</c:v>
                  </c:pt>
                  <c:pt idx="26">
                    <c:v>26 kwiecień 2017</c:v>
                  </c:pt>
                  <c:pt idx="27">
                    <c:v>20 kwiecień 2017</c:v>
                  </c:pt>
                  <c:pt idx="28">
                    <c:v>19 kwiecień 2017</c:v>
                  </c:pt>
                  <c:pt idx="29">
                    <c:v>14 kwiecień 2017</c:v>
                  </c:pt>
                  <c:pt idx="30">
                    <c:v>12 kwiecień 2017</c:v>
                  </c:pt>
                  <c:pt idx="31">
                    <c:v>11 kwiecień 2017</c:v>
                  </c:pt>
                  <c:pt idx="32">
                    <c:v>7 kwiecień 2017</c:v>
                  </c:pt>
                  <c:pt idx="33">
                    <c:v>7 kwiecień 2017</c:v>
                  </c:pt>
                  <c:pt idx="34">
                    <c:v>7 kwiecień 2017</c:v>
                  </c:pt>
                  <c:pt idx="35">
                    <c:v>5 kwiecień 2017</c:v>
                  </c:pt>
                  <c:pt idx="36">
                    <c:v>4 kwiecień 2017</c:v>
                  </c:pt>
                  <c:pt idx="37">
                    <c:v>28 marzec 2017</c:v>
                  </c:pt>
                  <c:pt idx="38">
                    <c:v>21 marzec 2017</c:v>
                  </c:pt>
                  <c:pt idx="39">
                    <c:v>17 marzec 2017</c:v>
                  </c:pt>
                  <c:pt idx="40">
                    <c:v>16 marzec 2017</c:v>
                  </c:pt>
                  <c:pt idx="41">
                    <c:v>16 marzec 2017</c:v>
                  </c:pt>
                  <c:pt idx="42">
                    <c:v>14 marzec 2017</c:v>
                  </c:pt>
                  <c:pt idx="43">
                    <c:v>13 marzec 2017</c:v>
                  </c:pt>
                  <c:pt idx="44">
                    <c:v>10 marzec 2017</c:v>
                  </c:pt>
                  <c:pt idx="45">
                    <c:v>10 marzec 2017</c:v>
                  </c:pt>
                  <c:pt idx="46">
                    <c:v>9 marzec 2017</c:v>
                  </c:pt>
                  <c:pt idx="47">
                    <c:v>9 marzec 2017</c:v>
                  </c:pt>
                  <c:pt idx="48">
                    <c:v>9 marzec 2017</c:v>
                  </c:pt>
                  <c:pt idx="49">
                    <c:v>9 marzec 2017</c:v>
                  </c:pt>
                  <c:pt idx="50">
                    <c:v>24 luty 2017</c:v>
                  </c:pt>
                  <c:pt idx="51">
                    <c:v>24 luty 2017</c:v>
                  </c:pt>
                  <c:pt idx="52">
                    <c:v>23 luty 2017</c:v>
                  </c:pt>
                  <c:pt idx="53">
                    <c:v>17 luty 2017</c:v>
                  </c:pt>
                  <c:pt idx="54">
                    <c:v>14 luty 2017</c:v>
                  </c:pt>
                  <c:pt idx="55">
                    <c:v>14 luty 2017</c:v>
                  </c:pt>
                  <c:pt idx="56">
                    <c:v>31 styczeń 2017</c:v>
                  </c:pt>
                  <c:pt idx="57">
                    <c:v>31 styczeń 2017</c:v>
                  </c:pt>
                  <c:pt idx="58">
                    <c:v>30 styczeń 2017</c:v>
                  </c:pt>
                  <c:pt idx="59">
                    <c:v>27 styczeń 2017</c:v>
                  </c:pt>
                  <c:pt idx="60">
                    <c:v>24 styczeń 2017</c:v>
                  </c:pt>
                  <c:pt idx="61">
                    <c:v>13 styczeń 2017</c:v>
                  </c:pt>
                  <c:pt idx="62">
                    <c:v>4 styczeń 2017</c:v>
                  </c:pt>
                  <c:pt idx="63">
                    <c:v>22 grudzień 2016</c:v>
                  </c:pt>
                  <c:pt idx="64">
                    <c:v>16 grudzień 2016</c:v>
                  </c:pt>
                  <c:pt idx="65">
                    <c:v>16 grudzień 2016</c:v>
                  </c:pt>
                  <c:pt idx="66">
                    <c:v>15 grudzień 2016</c:v>
                  </c:pt>
                  <c:pt idx="67">
                    <c:v>15 grudzień 2016</c:v>
                  </c:pt>
                  <c:pt idx="68">
                    <c:v>9 grudzień 2016</c:v>
                  </c:pt>
                  <c:pt idx="69">
                    <c:v>7 grudzień 2016</c:v>
                  </c:pt>
                  <c:pt idx="70">
                    <c:v>7 grudzień 2016</c:v>
                  </c:pt>
                  <c:pt idx="71">
                    <c:v>24 październik 2016</c:v>
                  </c:pt>
                  <c:pt idx="72">
                    <c:v>14 październik 2016</c:v>
                  </c:pt>
                  <c:pt idx="73">
                    <c:v>14 październik 2016</c:v>
                  </c:pt>
                  <c:pt idx="74">
                    <c:v>13 październik 2016</c:v>
                  </c:pt>
                  <c:pt idx="75">
                    <c:v>10 październik 2016</c:v>
                  </c:pt>
                  <c:pt idx="76">
                    <c:v>10 październik 2016</c:v>
                  </c:pt>
                  <c:pt idx="77">
                    <c:v>7 październik 2016</c:v>
                  </c:pt>
                  <c:pt idx="78">
                    <c:v>5 październik 2016</c:v>
                  </c:pt>
                  <c:pt idx="79">
                    <c:v>19 wrzesień 2016</c:v>
                  </c:pt>
                  <c:pt idx="80">
                    <c:v>1 wrzesień 2016</c:v>
                  </c:pt>
                  <c:pt idx="81">
                    <c:v>1 wrzesień 2016</c:v>
                  </c:pt>
                  <c:pt idx="82">
                    <c:v>30 sierpień 2016</c:v>
                  </c:pt>
                  <c:pt idx="83">
                    <c:v>25 sierpień 2016</c:v>
                  </c:pt>
                  <c:pt idx="84">
                    <c:v>23 sierpień 2016</c:v>
                  </c:pt>
                  <c:pt idx="85">
                    <c:v>17 sierpień 2016</c:v>
                  </c:pt>
                  <c:pt idx="86">
                    <c:v>11 sierpień 2016</c:v>
                  </c:pt>
                  <c:pt idx="87">
                    <c:v>11 sierpień 2016</c:v>
                  </c:pt>
                  <c:pt idx="88">
                    <c:v>11 sierpień 2016</c:v>
                  </c:pt>
                  <c:pt idx="89">
                    <c:v>10 sierpień 2016</c:v>
                  </c:pt>
                  <c:pt idx="90">
                    <c:v>10 sierpień 2016</c:v>
                  </c:pt>
                  <c:pt idx="91">
                    <c:v>3 sierpień 2016</c:v>
                  </c:pt>
                  <c:pt idx="92">
                    <c:v>6 lipiec 2016</c:v>
                  </c:pt>
                  <c:pt idx="93">
                    <c:v>8 czerwiec 2016</c:v>
                  </c:pt>
                  <c:pt idx="94">
                    <c:v>8 czerwiec 2016</c:v>
                  </c:pt>
                  <c:pt idx="95">
                    <c:v>23 maj 2016</c:v>
                  </c:pt>
                  <c:pt idx="96">
                    <c:v>20 maj 2016</c:v>
                  </c:pt>
                  <c:pt idx="97">
                    <c:v>4 maj 2016</c:v>
                  </c:pt>
                  <c:pt idx="98">
                    <c:v>29 kwiecień 2016</c:v>
                  </c:pt>
                  <c:pt idx="99">
                    <c:v>11 kwiecień 2016</c:v>
                  </c:pt>
                  <c:pt idx="100">
                    <c:v>17 marzec 2016</c:v>
                  </c:pt>
                  <c:pt idx="101">
                    <c:v>10 luty 2016</c:v>
                  </c:pt>
                  <c:pt idx="102">
                    <c:v>10 luty 2016</c:v>
                  </c:pt>
                  <c:pt idx="103">
                    <c:v>3 luty 2016</c:v>
                  </c:pt>
                  <c:pt idx="104">
                    <c:v>22 styczeń 2016</c:v>
                  </c:pt>
                </c:lvl>
              </c:multiLvlStrCache>
            </c:multiLvlStrRef>
          </c:cat>
          <c:val>
            <c:numRef>
              <c:f>'Projektuj+buduj 16-17'!$H$2:$H$106</c:f>
              <c:numCache>
                <c:formatCode>0%</c:formatCode>
                <c:ptCount val="105"/>
                <c:pt idx="0">
                  <c:v>1.0127476518472136</c:v>
                </c:pt>
                <c:pt idx="1">
                  <c:v>0.79181818181818187</c:v>
                </c:pt>
                <c:pt idx="2">
                  <c:v>1.6428571428571428</c:v>
                </c:pt>
                <c:pt idx="3">
                  <c:v>1.0378339289719367</c:v>
                </c:pt>
                <c:pt idx="4">
                  <c:v>0.9885353969618802</c:v>
                </c:pt>
                <c:pt idx="5">
                  <c:v>1.1480362002301763</c:v>
                </c:pt>
                <c:pt idx="6">
                  <c:v>1.6257789810093306</c:v>
                </c:pt>
                <c:pt idx="7">
                  <c:v>0.948943661971831</c:v>
                </c:pt>
                <c:pt idx="8">
                  <c:v>0.9396695838289959</c:v>
                </c:pt>
                <c:pt idx="9">
                  <c:v>0.9885353969618802</c:v>
                </c:pt>
                <c:pt idx="10">
                  <c:v>0.97230881658888801</c:v>
                </c:pt>
                <c:pt idx="11">
                  <c:v>0.96081234795361548</c:v>
                </c:pt>
                <c:pt idx="12">
                  <c:v>1.1263701108715738</c:v>
                </c:pt>
                <c:pt idx="13">
                  <c:v>0.98316598802411836</c:v>
                </c:pt>
                <c:pt idx="14">
                  <c:v>1.2962008342406159</c:v>
                </c:pt>
                <c:pt idx="15">
                  <c:v>0.73600117070610693</c:v>
                </c:pt>
                <c:pt idx="16">
                  <c:v>1.1295031531712711</c:v>
                </c:pt>
                <c:pt idx="17">
                  <c:v>0.97965314193548714</c:v>
                </c:pt>
                <c:pt idx="18">
                  <c:v>0.76684695903266553</c:v>
                </c:pt>
                <c:pt idx="19">
                  <c:v>0.50085750416148411</c:v>
                </c:pt>
                <c:pt idx="20">
                  <c:v>0.95435594344451713</c:v>
                </c:pt>
                <c:pt idx="21">
                  <c:v>1.1636890565713185</c:v>
                </c:pt>
                <c:pt idx="22">
                  <c:v>1.0989594121735111</c:v>
                </c:pt>
                <c:pt idx="23">
                  <c:v>1.1598382869918697</c:v>
                </c:pt>
                <c:pt idx="24">
                  <c:v>0.87613459429961804</c:v>
                </c:pt>
                <c:pt idx="25">
                  <c:v>0.95993575452504265</c:v>
                </c:pt>
                <c:pt idx="26">
                  <c:v>0.85106283764572077</c:v>
                </c:pt>
                <c:pt idx="27">
                  <c:v>0.80719677709251103</c:v>
                </c:pt>
                <c:pt idx="28">
                  <c:v>0.97049600931677016</c:v>
                </c:pt>
                <c:pt idx="29">
                  <c:v>0.84464052092550235</c:v>
                </c:pt>
                <c:pt idx="30">
                  <c:v>0.71814841937669383</c:v>
                </c:pt>
                <c:pt idx="31">
                  <c:v>1.0821882311155366</c:v>
                </c:pt>
                <c:pt idx="32">
                  <c:v>0.62695637717134567</c:v>
                </c:pt>
                <c:pt idx="33">
                  <c:v>1.2509860458080808</c:v>
                </c:pt>
                <c:pt idx="34">
                  <c:v>0.88201079953155304</c:v>
                </c:pt>
                <c:pt idx="35">
                  <c:v>0.88711831999012847</c:v>
                </c:pt>
                <c:pt idx="36">
                  <c:v>1.0362958143915009</c:v>
                </c:pt>
                <c:pt idx="37">
                  <c:v>0.47330262069958895</c:v>
                </c:pt>
                <c:pt idx="38">
                  <c:v>0.77470734522810603</c:v>
                </c:pt>
                <c:pt idx="39">
                  <c:v>1.0817054459433983</c:v>
                </c:pt>
                <c:pt idx="40">
                  <c:v>0.81705866089966894</c:v>
                </c:pt>
                <c:pt idx="41">
                  <c:v>0.64277225338409472</c:v>
                </c:pt>
                <c:pt idx="42">
                  <c:v>1.0238045856646141</c:v>
                </c:pt>
                <c:pt idx="43">
                  <c:v>0.90543287580537668</c:v>
                </c:pt>
                <c:pt idx="44">
                  <c:v>1.1319545304298184</c:v>
                </c:pt>
                <c:pt idx="45">
                  <c:v>0.75557088675245365</c:v>
                </c:pt>
                <c:pt idx="46">
                  <c:v>1.086337240712131</c:v>
                </c:pt>
                <c:pt idx="47">
                  <c:v>1.4360845554192605</c:v>
                </c:pt>
                <c:pt idx="48">
                  <c:v>0.84329679679986635</c:v>
                </c:pt>
                <c:pt idx="49">
                  <c:v>1.1157635612015195</c:v>
                </c:pt>
                <c:pt idx="50">
                  <c:v>0.99287456291353782</c:v>
                </c:pt>
                <c:pt idx="51">
                  <c:v>0.87101984678600664</c:v>
                </c:pt>
                <c:pt idx="52">
                  <c:v>0.70923768174402524</c:v>
                </c:pt>
                <c:pt idx="53">
                  <c:v>0.75527969526493222</c:v>
                </c:pt>
                <c:pt idx="54">
                  <c:v>0.71068444844288114</c:v>
                </c:pt>
                <c:pt idx="55">
                  <c:v>1.0924657326892109</c:v>
                </c:pt>
                <c:pt idx="56">
                  <c:v>0.78607634637035895</c:v>
                </c:pt>
                <c:pt idx="57">
                  <c:v>0.82952365894650093</c:v>
                </c:pt>
                <c:pt idx="58">
                  <c:v>0.63335756452003489</c:v>
                </c:pt>
                <c:pt idx="59">
                  <c:v>0.70477457089383422</c:v>
                </c:pt>
                <c:pt idx="60">
                  <c:v>0.78542020586069228</c:v>
                </c:pt>
                <c:pt idx="61">
                  <c:v>0.83372846227817121</c:v>
                </c:pt>
                <c:pt idx="62">
                  <c:v>0.70003344544977697</c:v>
                </c:pt>
                <c:pt idx="63">
                  <c:v>0.79325044720930227</c:v>
                </c:pt>
                <c:pt idx="64">
                  <c:v>0.68649845014336064</c:v>
                </c:pt>
                <c:pt idx="65">
                  <c:v>0.74191976498650891</c:v>
                </c:pt>
                <c:pt idx="66">
                  <c:v>0.84659579278569042</c:v>
                </c:pt>
                <c:pt idx="67">
                  <c:v>1.0457355401839694</c:v>
                </c:pt>
                <c:pt idx="68">
                  <c:v>1.05314381270903</c:v>
                </c:pt>
                <c:pt idx="69">
                  <c:v>0.96116724218813077</c:v>
                </c:pt>
                <c:pt idx="70">
                  <c:v>0.96116724218813077</c:v>
                </c:pt>
                <c:pt idx="71">
                  <c:v>0.60102129529598236</c:v>
                </c:pt>
                <c:pt idx="72">
                  <c:v>0.7569492253164557</c:v>
                </c:pt>
                <c:pt idx="73">
                  <c:v>0.70994113481508603</c:v>
                </c:pt>
                <c:pt idx="74">
                  <c:v>0.99677324728659433</c:v>
                </c:pt>
                <c:pt idx="75">
                  <c:v>0.43057992363237269</c:v>
                </c:pt>
                <c:pt idx="76">
                  <c:v>0.43057992363237269</c:v>
                </c:pt>
                <c:pt idx="77">
                  <c:v>0.59843351470294293</c:v>
                </c:pt>
                <c:pt idx="78">
                  <c:v>0.62234570774352005</c:v>
                </c:pt>
                <c:pt idx="79">
                  <c:v>1.2375453559669549</c:v>
                </c:pt>
                <c:pt idx="80">
                  <c:v>0.65426376900482386</c:v>
                </c:pt>
                <c:pt idx="81">
                  <c:v>0.98641895635430044</c:v>
                </c:pt>
                <c:pt idx="82">
                  <c:v>0.69227372179022628</c:v>
                </c:pt>
                <c:pt idx="83">
                  <c:v>0.97702678119872521</c:v>
                </c:pt>
                <c:pt idx="84">
                  <c:v>1.122008032128514</c:v>
                </c:pt>
                <c:pt idx="85">
                  <c:v>1.1761916054066872</c:v>
                </c:pt>
                <c:pt idx="86">
                  <c:v>0.79047623290747193</c:v>
                </c:pt>
                <c:pt idx="87">
                  <c:v>0.80939334637964777</c:v>
                </c:pt>
                <c:pt idx="88">
                  <c:v>0.78089680312127907</c:v>
                </c:pt>
                <c:pt idx="89">
                  <c:v>0.66826681915974917</c:v>
                </c:pt>
                <c:pt idx="90">
                  <c:v>0.71908475929895765</c:v>
                </c:pt>
                <c:pt idx="91">
                  <c:v>0.77360296757209523</c:v>
                </c:pt>
                <c:pt idx="92">
                  <c:v>0.74183179176777125</c:v>
                </c:pt>
                <c:pt idx="93">
                  <c:v>0.60499649614576034</c:v>
                </c:pt>
                <c:pt idx="94">
                  <c:v>0.56374745968939299</c:v>
                </c:pt>
                <c:pt idx="95">
                  <c:v>0.816431637279597</c:v>
                </c:pt>
                <c:pt idx="96">
                  <c:v>0.79675965811395455</c:v>
                </c:pt>
                <c:pt idx="97">
                  <c:v>0.59939380352941174</c:v>
                </c:pt>
                <c:pt idx="98">
                  <c:v>0.64985827423076914</c:v>
                </c:pt>
                <c:pt idx="99">
                  <c:v>0.70988366211431464</c:v>
                </c:pt>
                <c:pt idx="100">
                  <c:v>0.748</c:v>
                </c:pt>
                <c:pt idx="101">
                  <c:v>0.7026145066475139</c:v>
                </c:pt>
                <c:pt idx="102">
                  <c:v>0.73795238095238092</c:v>
                </c:pt>
                <c:pt idx="103">
                  <c:v>0.95923694779116464</c:v>
                </c:pt>
                <c:pt idx="104">
                  <c:v>0.86657299999999993</c:v>
                </c:pt>
              </c:numCache>
            </c:numRef>
          </c:val>
          <c:smooth val="0"/>
        </c:ser>
        <c:ser>
          <c:idx val="1"/>
          <c:order val="1"/>
          <c:tx>
            <c:v>Stosunek % Wartości śr. do Wartości kosztorysu inwestorskiego</c:v>
          </c:tx>
          <c:spPr>
            <a:ln w="9525" cap="rnd">
              <a:solidFill>
                <a:srgbClr val="FF0000"/>
              </a:solidFill>
              <a:prstDash val="dash"/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trendline>
            <c:spPr>
              <a:ln w="31750" cap="rnd">
                <a:solidFill>
                  <a:srgbClr val="FF0000"/>
                </a:solidFill>
                <a:prstDash val="solid"/>
              </a:ln>
              <a:effectLst/>
            </c:spPr>
            <c:trendlineType val="exp"/>
            <c:dispRSqr val="0"/>
            <c:dispEq val="0"/>
          </c:trendline>
          <c:cat>
            <c:multiLvlStrRef>
              <c:f>'Projektuj+buduj 16-17'!$C$2:$D$106</c:f>
              <c:multiLvlStrCache>
                <c:ptCount val="105"/>
                <c:lvl>
                  <c:pt idx="0">
                    <c:v>105</c:v>
                  </c:pt>
                  <c:pt idx="1">
                    <c:v>104</c:v>
                  </c:pt>
                  <c:pt idx="2">
                    <c:v>103</c:v>
                  </c:pt>
                  <c:pt idx="3">
                    <c:v>102</c:v>
                  </c:pt>
                  <c:pt idx="4">
                    <c:v>101</c:v>
                  </c:pt>
                  <c:pt idx="5">
                    <c:v>100</c:v>
                  </c:pt>
                  <c:pt idx="6">
                    <c:v>99</c:v>
                  </c:pt>
                  <c:pt idx="7">
                    <c:v>98</c:v>
                  </c:pt>
                  <c:pt idx="8">
                    <c:v>97</c:v>
                  </c:pt>
                  <c:pt idx="9">
                    <c:v>96</c:v>
                  </c:pt>
                  <c:pt idx="10">
                    <c:v>95</c:v>
                  </c:pt>
                  <c:pt idx="11">
                    <c:v>94</c:v>
                  </c:pt>
                  <c:pt idx="12">
                    <c:v>93</c:v>
                  </c:pt>
                  <c:pt idx="13">
                    <c:v>92</c:v>
                  </c:pt>
                  <c:pt idx="14">
                    <c:v>91</c:v>
                  </c:pt>
                  <c:pt idx="15">
                    <c:v>90</c:v>
                  </c:pt>
                  <c:pt idx="16">
                    <c:v>89</c:v>
                  </c:pt>
                  <c:pt idx="17">
                    <c:v>88</c:v>
                  </c:pt>
                  <c:pt idx="18">
                    <c:v>87</c:v>
                  </c:pt>
                  <c:pt idx="19">
                    <c:v>86</c:v>
                  </c:pt>
                  <c:pt idx="20">
                    <c:v>85</c:v>
                  </c:pt>
                  <c:pt idx="21">
                    <c:v>84</c:v>
                  </c:pt>
                  <c:pt idx="22">
                    <c:v>83</c:v>
                  </c:pt>
                  <c:pt idx="23">
                    <c:v>82</c:v>
                  </c:pt>
                  <c:pt idx="24">
                    <c:v>81</c:v>
                  </c:pt>
                  <c:pt idx="25">
                    <c:v>80</c:v>
                  </c:pt>
                  <c:pt idx="26">
                    <c:v>79</c:v>
                  </c:pt>
                  <c:pt idx="27">
                    <c:v>78</c:v>
                  </c:pt>
                  <c:pt idx="28">
                    <c:v>77</c:v>
                  </c:pt>
                  <c:pt idx="29">
                    <c:v>76</c:v>
                  </c:pt>
                  <c:pt idx="30">
                    <c:v>75</c:v>
                  </c:pt>
                  <c:pt idx="31">
                    <c:v>74</c:v>
                  </c:pt>
                  <c:pt idx="32">
                    <c:v>73</c:v>
                  </c:pt>
                  <c:pt idx="33">
                    <c:v>72</c:v>
                  </c:pt>
                  <c:pt idx="34">
                    <c:v>71</c:v>
                  </c:pt>
                  <c:pt idx="35">
                    <c:v>70</c:v>
                  </c:pt>
                  <c:pt idx="36">
                    <c:v>69</c:v>
                  </c:pt>
                  <c:pt idx="37">
                    <c:v>68</c:v>
                  </c:pt>
                  <c:pt idx="38">
                    <c:v>67</c:v>
                  </c:pt>
                  <c:pt idx="39">
                    <c:v>66</c:v>
                  </c:pt>
                  <c:pt idx="40">
                    <c:v>65</c:v>
                  </c:pt>
                  <c:pt idx="41">
                    <c:v>64</c:v>
                  </c:pt>
                  <c:pt idx="42">
                    <c:v>63</c:v>
                  </c:pt>
                  <c:pt idx="43">
                    <c:v>62</c:v>
                  </c:pt>
                  <c:pt idx="44">
                    <c:v>61</c:v>
                  </c:pt>
                  <c:pt idx="45">
                    <c:v>60</c:v>
                  </c:pt>
                  <c:pt idx="46">
                    <c:v>59</c:v>
                  </c:pt>
                  <c:pt idx="47">
                    <c:v>58</c:v>
                  </c:pt>
                  <c:pt idx="48">
                    <c:v>57</c:v>
                  </c:pt>
                  <c:pt idx="49">
                    <c:v>56</c:v>
                  </c:pt>
                  <c:pt idx="50">
                    <c:v>55</c:v>
                  </c:pt>
                  <c:pt idx="51">
                    <c:v>54</c:v>
                  </c:pt>
                  <c:pt idx="52">
                    <c:v>53</c:v>
                  </c:pt>
                  <c:pt idx="53">
                    <c:v>52</c:v>
                  </c:pt>
                  <c:pt idx="54">
                    <c:v>51</c:v>
                  </c:pt>
                  <c:pt idx="55">
                    <c:v>50</c:v>
                  </c:pt>
                  <c:pt idx="56">
                    <c:v>49</c:v>
                  </c:pt>
                  <c:pt idx="57">
                    <c:v>48</c:v>
                  </c:pt>
                  <c:pt idx="58">
                    <c:v>47</c:v>
                  </c:pt>
                  <c:pt idx="59">
                    <c:v>46</c:v>
                  </c:pt>
                  <c:pt idx="60">
                    <c:v>45</c:v>
                  </c:pt>
                  <c:pt idx="61">
                    <c:v>44</c:v>
                  </c:pt>
                  <c:pt idx="62">
                    <c:v>43</c:v>
                  </c:pt>
                  <c:pt idx="63">
                    <c:v>42</c:v>
                  </c:pt>
                  <c:pt idx="64">
                    <c:v>41</c:v>
                  </c:pt>
                  <c:pt idx="65">
                    <c:v>40</c:v>
                  </c:pt>
                  <c:pt idx="66">
                    <c:v>39</c:v>
                  </c:pt>
                  <c:pt idx="67">
                    <c:v>38</c:v>
                  </c:pt>
                  <c:pt idx="68">
                    <c:v>37</c:v>
                  </c:pt>
                  <c:pt idx="69">
                    <c:v>36</c:v>
                  </c:pt>
                  <c:pt idx="70">
                    <c:v>35</c:v>
                  </c:pt>
                  <c:pt idx="71">
                    <c:v>34</c:v>
                  </c:pt>
                  <c:pt idx="72">
                    <c:v>33</c:v>
                  </c:pt>
                  <c:pt idx="73">
                    <c:v>32</c:v>
                  </c:pt>
                  <c:pt idx="74">
                    <c:v>31</c:v>
                  </c:pt>
                  <c:pt idx="75">
                    <c:v>30</c:v>
                  </c:pt>
                  <c:pt idx="76">
                    <c:v>29</c:v>
                  </c:pt>
                  <c:pt idx="77">
                    <c:v>28</c:v>
                  </c:pt>
                  <c:pt idx="78">
                    <c:v>27</c:v>
                  </c:pt>
                  <c:pt idx="79">
                    <c:v>26</c:v>
                  </c:pt>
                  <c:pt idx="80">
                    <c:v>25</c:v>
                  </c:pt>
                  <c:pt idx="81">
                    <c:v>24</c:v>
                  </c:pt>
                  <c:pt idx="82">
                    <c:v>23</c:v>
                  </c:pt>
                  <c:pt idx="83">
                    <c:v>22</c:v>
                  </c:pt>
                  <c:pt idx="84">
                    <c:v>21</c:v>
                  </c:pt>
                  <c:pt idx="85">
                    <c:v>20</c:v>
                  </c:pt>
                  <c:pt idx="86">
                    <c:v>19</c:v>
                  </c:pt>
                  <c:pt idx="87">
                    <c:v>18</c:v>
                  </c:pt>
                  <c:pt idx="88">
                    <c:v>17</c:v>
                  </c:pt>
                  <c:pt idx="89">
                    <c:v>16</c:v>
                  </c:pt>
                  <c:pt idx="90">
                    <c:v>15</c:v>
                  </c:pt>
                  <c:pt idx="91">
                    <c:v>14</c:v>
                  </c:pt>
                  <c:pt idx="92">
                    <c:v>13</c:v>
                  </c:pt>
                  <c:pt idx="93">
                    <c:v>12</c:v>
                  </c:pt>
                  <c:pt idx="94">
                    <c:v>11</c:v>
                  </c:pt>
                  <c:pt idx="95">
                    <c:v>10</c:v>
                  </c:pt>
                  <c:pt idx="96">
                    <c:v>9</c:v>
                  </c:pt>
                  <c:pt idx="97">
                    <c:v>8</c:v>
                  </c:pt>
                  <c:pt idx="98">
                    <c:v>7</c:v>
                  </c:pt>
                  <c:pt idx="99">
                    <c:v>6</c:v>
                  </c:pt>
                  <c:pt idx="100">
                    <c:v>5</c:v>
                  </c:pt>
                  <c:pt idx="101">
                    <c:v>4</c:v>
                  </c:pt>
                  <c:pt idx="102">
                    <c:v>3</c:v>
                  </c:pt>
                  <c:pt idx="103">
                    <c:v>2</c:v>
                  </c:pt>
                  <c:pt idx="104">
                    <c:v>1</c:v>
                  </c:pt>
                </c:lvl>
                <c:lvl>
                  <c:pt idx="0">
                    <c:v>1 grudzień 2017</c:v>
                  </c:pt>
                  <c:pt idx="1">
                    <c:v>30 listopad 2017</c:v>
                  </c:pt>
                  <c:pt idx="2">
                    <c:v>30 listopad 2017</c:v>
                  </c:pt>
                  <c:pt idx="3">
                    <c:v>24 październik 2017</c:v>
                  </c:pt>
                  <c:pt idx="4">
                    <c:v>19 październik 2017</c:v>
                  </c:pt>
                  <c:pt idx="5">
                    <c:v>12 październik 2017</c:v>
                  </c:pt>
                  <c:pt idx="6">
                    <c:v>6 październik 2017</c:v>
                  </c:pt>
                  <c:pt idx="7">
                    <c:v>28 wrzesień 2017</c:v>
                  </c:pt>
                  <c:pt idx="8">
                    <c:v>26 wrzesień 2017</c:v>
                  </c:pt>
                  <c:pt idx="9">
                    <c:v>19 wrzesień 2017</c:v>
                  </c:pt>
                  <c:pt idx="10">
                    <c:v>7 wrzesień 2017</c:v>
                  </c:pt>
                  <c:pt idx="11">
                    <c:v>6 wrzesień 2017</c:v>
                  </c:pt>
                  <c:pt idx="12">
                    <c:v>6 wrzesień 2017</c:v>
                  </c:pt>
                  <c:pt idx="13">
                    <c:v>5 wrzesień 2017</c:v>
                  </c:pt>
                  <c:pt idx="14">
                    <c:v>18 sierpień 2017</c:v>
                  </c:pt>
                  <c:pt idx="15">
                    <c:v>18 sierpień 2017</c:v>
                  </c:pt>
                  <c:pt idx="16">
                    <c:v>17 sierpień 2017</c:v>
                  </c:pt>
                  <c:pt idx="17">
                    <c:v>17 sierpień 2017</c:v>
                  </c:pt>
                  <c:pt idx="18">
                    <c:v>17 lipiec 2017</c:v>
                  </c:pt>
                  <c:pt idx="19">
                    <c:v>11 lipiec 2017</c:v>
                  </c:pt>
                  <c:pt idx="20">
                    <c:v>20 czerwiec 2017</c:v>
                  </c:pt>
                  <c:pt idx="21">
                    <c:v>19 czerwiec 2017</c:v>
                  </c:pt>
                  <c:pt idx="22">
                    <c:v>12 czerwiec 2017</c:v>
                  </c:pt>
                  <c:pt idx="23">
                    <c:v>7 czerwiec 2017</c:v>
                  </c:pt>
                  <c:pt idx="24">
                    <c:v>15 maj 2017</c:v>
                  </c:pt>
                  <c:pt idx="25">
                    <c:v>12 maj 2017</c:v>
                  </c:pt>
                  <c:pt idx="26">
                    <c:v>26 kwiecień 2017</c:v>
                  </c:pt>
                  <c:pt idx="27">
                    <c:v>20 kwiecień 2017</c:v>
                  </c:pt>
                  <c:pt idx="28">
                    <c:v>19 kwiecień 2017</c:v>
                  </c:pt>
                  <c:pt idx="29">
                    <c:v>14 kwiecień 2017</c:v>
                  </c:pt>
                  <c:pt idx="30">
                    <c:v>12 kwiecień 2017</c:v>
                  </c:pt>
                  <c:pt idx="31">
                    <c:v>11 kwiecień 2017</c:v>
                  </c:pt>
                  <c:pt idx="32">
                    <c:v>7 kwiecień 2017</c:v>
                  </c:pt>
                  <c:pt idx="33">
                    <c:v>7 kwiecień 2017</c:v>
                  </c:pt>
                  <c:pt idx="34">
                    <c:v>7 kwiecień 2017</c:v>
                  </c:pt>
                  <c:pt idx="35">
                    <c:v>5 kwiecień 2017</c:v>
                  </c:pt>
                  <c:pt idx="36">
                    <c:v>4 kwiecień 2017</c:v>
                  </c:pt>
                  <c:pt idx="37">
                    <c:v>28 marzec 2017</c:v>
                  </c:pt>
                  <c:pt idx="38">
                    <c:v>21 marzec 2017</c:v>
                  </c:pt>
                  <c:pt idx="39">
                    <c:v>17 marzec 2017</c:v>
                  </c:pt>
                  <c:pt idx="40">
                    <c:v>16 marzec 2017</c:v>
                  </c:pt>
                  <c:pt idx="41">
                    <c:v>16 marzec 2017</c:v>
                  </c:pt>
                  <c:pt idx="42">
                    <c:v>14 marzec 2017</c:v>
                  </c:pt>
                  <c:pt idx="43">
                    <c:v>13 marzec 2017</c:v>
                  </c:pt>
                  <c:pt idx="44">
                    <c:v>10 marzec 2017</c:v>
                  </c:pt>
                  <c:pt idx="45">
                    <c:v>10 marzec 2017</c:v>
                  </c:pt>
                  <c:pt idx="46">
                    <c:v>9 marzec 2017</c:v>
                  </c:pt>
                  <c:pt idx="47">
                    <c:v>9 marzec 2017</c:v>
                  </c:pt>
                  <c:pt idx="48">
                    <c:v>9 marzec 2017</c:v>
                  </c:pt>
                  <c:pt idx="49">
                    <c:v>9 marzec 2017</c:v>
                  </c:pt>
                  <c:pt idx="50">
                    <c:v>24 luty 2017</c:v>
                  </c:pt>
                  <c:pt idx="51">
                    <c:v>24 luty 2017</c:v>
                  </c:pt>
                  <c:pt idx="52">
                    <c:v>23 luty 2017</c:v>
                  </c:pt>
                  <c:pt idx="53">
                    <c:v>17 luty 2017</c:v>
                  </c:pt>
                  <c:pt idx="54">
                    <c:v>14 luty 2017</c:v>
                  </c:pt>
                  <c:pt idx="55">
                    <c:v>14 luty 2017</c:v>
                  </c:pt>
                  <c:pt idx="56">
                    <c:v>31 styczeń 2017</c:v>
                  </c:pt>
                  <c:pt idx="57">
                    <c:v>31 styczeń 2017</c:v>
                  </c:pt>
                  <c:pt idx="58">
                    <c:v>30 styczeń 2017</c:v>
                  </c:pt>
                  <c:pt idx="59">
                    <c:v>27 styczeń 2017</c:v>
                  </c:pt>
                  <c:pt idx="60">
                    <c:v>24 styczeń 2017</c:v>
                  </c:pt>
                  <c:pt idx="61">
                    <c:v>13 styczeń 2017</c:v>
                  </c:pt>
                  <c:pt idx="62">
                    <c:v>4 styczeń 2017</c:v>
                  </c:pt>
                  <c:pt idx="63">
                    <c:v>22 grudzień 2016</c:v>
                  </c:pt>
                  <c:pt idx="64">
                    <c:v>16 grudzień 2016</c:v>
                  </c:pt>
                  <c:pt idx="65">
                    <c:v>16 grudzień 2016</c:v>
                  </c:pt>
                  <c:pt idx="66">
                    <c:v>15 grudzień 2016</c:v>
                  </c:pt>
                  <c:pt idx="67">
                    <c:v>15 grudzień 2016</c:v>
                  </c:pt>
                  <c:pt idx="68">
                    <c:v>9 grudzień 2016</c:v>
                  </c:pt>
                  <c:pt idx="69">
                    <c:v>7 grudzień 2016</c:v>
                  </c:pt>
                  <c:pt idx="70">
                    <c:v>7 grudzień 2016</c:v>
                  </c:pt>
                  <c:pt idx="71">
                    <c:v>24 październik 2016</c:v>
                  </c:pt>
                  <c:pt idx="72">
                    <c:v>14 październik 2016</c:v>
                  </c:pt>
                  <c:pt idx="73">
                    <c:v>14 październik 2016</c:v>
                  </c:pt>
                  <c:pt idx="74">
                    <c:v>13 październik 2016</c:v>
                  </c:pt>
                  <c:pt idx="75">
                    <c:v>10 październik 2016</c:v>
                  </c:pt>
                  <c:pt idx="76">
                    <c:v>10 październik 2016</c:v>
                  </c:pt>
                  <c:pt idx="77">
                    <c:v>7 październik 2016</c:v>
                  </c:pt>
                  <c:pt idx="78">
                    <c:v>5 październik 2016</c:v>
                  </c:pt>
                  <c:pt idx="79">
                    <c:v>19 wrzesień 2016</c:v>
                  </c:pt>
                  <c:pt idx="80">
                    <c:v>1 wrzesień 2016</c:v>
                  </c:pt>
                  <c:pt idx="81">
                    <c:v>1 wrzesień 2016</c:v>
                  </c:pt>
                  <c:pt idx="82">
                    <c:v>30 sierpień 2016</c:v>
                  </c:pt>
                  <c:pt idx="83">
                    <c:v>25 sierpień 2016</c:v>
                  </c:pt>
                  <c:pt idx="84">
                    <c:v>23 sierpień 2016</c:v>
                  </c:pt>
                  <c:pt idx="85">
                    <c:v>17 sierpień 2016</c:v>
                  </c:pt>
                  <c:pt idx="86">
                    <c:v>11 sierpień 2016</c:v>
                  </c:pt>
                  <c:pt idx="87">
                    <c:v>11 sierpień 2016</c:v>
                  </c:pt>
                  <c:pt idx="88">
                    <c:v>11 sierpień 2016</c:v>
                  </c:pt>
                  <c:pt idx="89">
                    <c:v>10 sierpień 2016</c:v>
                  </c:pt>
                  <c:pt idx="90">
                    <c:v>10 sierpień 2016</c:v>
                  </c:pt>
                  <c:pt idx="91">
                    <c:v>3 sierpień 2016</c:v>
                  </c:pt>
                  <c:pt idx="92">
                    <c:v>6 lipiec 2016</c:v>
                  </c:pt>
                  <c:pt idx="93">
                    <c:v>8 czerwiec 2016</c:v>
                  </c:pt>
                  <c:pt idx="94">
                    <c:v>8 czerwiec 2016</c:v>
                  </c:pt>
                  <c:pt idx="95">
                    <c:v>23 maj 2016</c:v>
                  </c:pt>
                  <c:pt idx="96">
                    <c:v>20 maj 2016</c:v>
                  </c:pt>
                  <c:pt idx="97">
                    <c:v>4 maj 2016</c:v>
                  </c:pt>
                  <c:pt idx="98">
                    <c:v>29 kwiecień 2016</c:v>
                  </c:pt>
                  <c:pt idx="99">
                    <c:v>11 kwiecień 2016</c:v>
                  </c:pt>
                  <c:pt idx="100">
                    <c:v>17 marzec 2016</c:v>
                  </c:pt>
                  <c:pt idx="101">
                    <c:v>10 luty 2016</c:v>
                  </c:pt>
                  <c:pt idx="102">
                    <c:v>10 luty 2016</c:v>
                  </c:pt>
                  <c:pt idx="103">
                    <c:v>3 luty 2016</c:v>
                  </c:pt>
                  <c:pt idx="104">
                    <c:v>22 styczeń 2016</c:v>
                  </c:pt>
                </c:lvl>
              </c:multiLvlStrCache>
            </c:multiLvlStrRef>
          </c:cat>
          <c:val>
            <c:numRef>
              <c:f>'Projektuj+buduj 16-17'!$I$2:$I$106</c:f>
              <c:numCache>
                <c:formatCode>0%</c:formatCode>
                <c:ptCount val="105"/>
                <c:pt idx="0">
                  <c:v>1.0490149968691296</c:v>
                </c:pt>
                <c:pt idx="1">
                  <c:v>1.3872727272727272</c:v>
                </c:pt>
                <c:pt idx="2">
                  <c:v>1.6428571428571428</c:v>
                </c:pt>
                <c:pt idx="3">
                  <c:v>1.1569694423317811</c:v>
                </c:pt>
                <c:pt idx="4">
                  <c:v>1.0634650616222414</c:v>
                </c:pt>
                <c:pt idx="5">
                  <c:v>1.3902852031358128</c:v>
                </c:pt>
                <c:pt idx="6">
                  <c:v>1.7380676331087748</c:v>
                </c:pt>
                <c:pt idx="7">
                  <c:v>0.96766693661971837</c:v>
                </c:pt>
                <c:pt idx="8">
                  <c:v>1.036466259245022</c:v>
                </c:pt>
                <c:pt idx="9">
                  <c:v>1.0634650616222414</c:v>
                </c:pt>
                <c:pt idx="10">
                  <c:v>1.2047134706935516</c:v>
                </c:pt>
                <c:pt idx="11">
                  <c:v>1.2860836370470019</c:v>
                </c:pt>
                <c:pt idx="12">
                  <c:v>1.3585350170639063</c:v>
                </c:pt>
                <c:pt idx="13">
                  <c:v>1.1444998509605182</c:v>
                </c:pt>
                <c:pt idx="14">
                  <c:v>1.5762584970144045</c:v>
                </c:pt>
                <c:pt idx="15">
                  <c:v>0.80947175197115573</c:v>
                </c:pt>
                <c:pt idx="16">
                  <c:v>1.1897177792895579</c:v>
                </c:pt>
                <c:pt idx="17">
                  <c:v>1.0360577210070063</c:v>
                </c:pt>
                <c:pt idx="18">
                  <c:v>0.97392703908630873</c:v>
                </c:pt>
                <c:pt idx="19">
                  <c:v>0.60734286172313057</c:v>
                </c:pt>
                <c:pt idx="20">
                  <c:v>1.0026112008751651</c:v>
                </c:pt>
                <c:pt idx="21">
                  <c:v>1.2667727344915036</c:v>
                </c:pt>
                <c:pt idx="22">
                  <c:v>1.1366226581480887</c:v>
                </c:pt>
                <c:pt idx="23">
                  <c:v>1.2286441434959348</c:v>
                </c:pt>
                <c:pt idx="24">
                  <c:v>0.97422579985066748</c:v>
                </c:pt>
                <c:pt idx="25">
                  <c:v>1.0298075180961181</c:v>
                </c:pt>
                <c:pt idx="26">
                  <c:v>0.94904422780779085</c:v>
                </c:pt>
                <c:pt idx="27">
                  <c:v>0.89417741166352005</c:v>
                </c:pt>
                <c:pt idx="28">
                  <c:v>1.0657178284472049</c:v>
                </c:pt>
                <c:pt idx="29">
                  <c:v>0.8935744617965159</c:v>
                </c:pt>
                <c:pt idx="30">
                  <c:v>0.90397304686088531</c:v>
                </c:pt>
                <c:pt idx="31">
                  <c:v>1.2185361139013409</c:v>
                </c:pt>
                <c:pt idx="32">
                  <c:v>0.81933602840874775</c:v>
                </c:pt>
                <c:pt idx="33">
                  <c:v>1.3005694562978873</c:v>
                </c:pt>
                <c:pt idx="34">
                  <c:v>0.99848625557087989</c:v>
                </c:pt>
                <c:pt idx="35">
                  <c:v>0.92212425282775468</c:v>
                </c:pt>
                <c:pt idx="36">
                  <c:v>1.1207102447941562</c:v>
                </c:pt>
                <c:pt idx="37">
                  <c:v>0.56135716795198387</c:v>
                </c:pt>
                <c:pt idx="38">
                  <c:v>0.8232851958433679</c:v>
                </c:pt>
                <c:pt idx="39">
                  <c:v>1.2191091405224315</c:v>
                </c:pt>
                <c:pt idx="40">
                  <c:v>0.92624770151777513</c:v>
                </c:pt>
                <c:pt idx="41">
                  <c:v>0.84819074816694895</c:v>
                </c:pt>
                <c:pt idx="42">
                  <c:v>1.177651990874121</c:v>
                </c:pt>
                <c:pt idx="43">
                  <c:v>0.90543287580537668</c:v>
                </c:pt>
                <c:pt idx="44">
                  <c:v>1.1628715210073461</c:v>
                </c:pt>
                <c:pt idx="45">
                  <c:v>0.86060657845781319</c:v>
                </c:pt>
                <c:pt idx="46">
                  <c:v>1.0967019471269959</c:v>
                </c:pt>
                <c:pt idx="47">
                  <c:v>1.4768987756588905</c:v>
                </c:pt>
                <c:pt idx="48">
                  <c:v>0.92392388014692772</c:v>
                </c:pt>
                <c:pt idx="49">
                  <c:v>1.2284896351553216</c:v>
                </c:pt>
                <c:pt idx="50">
                  <c:v>1.0744338918964866</c:v>
                </c:pt>
                <c:pt idx="51">
                  <c:v>1.015406829038509</c:v>
                </c:pt>
                <c:pt idx="52">
                  <c:v>0.79179683788161226</c:v>
                </c:pt>
                <c:pt idx="53">
                  <c:v>0.83613463852898318</c:v>
                </c:pt>
                <c:pt idx="54">
                  <c:v>0.99098702233245395</c:v>
                </c:pt>
                <c:pt idx="55">
                  <c:v>1.1879485721187026</c:v>
                </c:pt>
                <c:pt idx="56">
                  <c:v>0.9421674100324039</c:v>
                </c:pt>
                <c:pt idx="57">
                  <c:v>0.86262186380813011</c:v>
                </c:pt>
                <c:pt idx="58">
                  <c:v>0.70935491341267165</c:v>
                </c:pt>
                <c:pt idx="59">
                  <c:v>0.79805428246556998</c:v>
                </c:pt>
                <c:pt idx="60">
                  <c:v>0.91347740681313838</c:v>
                </c:pt>
                <c:pt idx="61">
                  <c:v>0.96275156201910217</c:v>
                </c:pt>
                <c:pt idx="62">
                  <c:v>0.7463207154096887</c:v>
                </c:pt>
                <c:pt idx="63">
                  <c:v>0.90749226840116293</c:v>
                </c:pt>
                <c:pt idx="64">
                  <c:v>0.77517325218620259</c:v>
                </c:pt>
                <c:pt idx="65">
                  <c:v>0.77314729984841435</c:v>
                </c:pt>
                <c:pt idx="66">
                  <c:v>1.0558195216062325</c:v>
                </c:pt>
                <c:pt idx="67">
                  <c:v>1.2602842943838228</c:v>
                </c:pt>
                <c:pt idx="68">
                  <c:v>1.2163081246431193</c:v>
                </c:pt>
                <c:pt idx="69">
                  <c:v>1.0701535570750906</c:v>
                </c:pt>
                <c:pt idx="70">
                  <c:v>1.0701535570750906</c:v>
                </c:pt>
                <c:pt idx="71">
                  <c:v>0.66810592716255723</c:v>
                </c:pt>
                <c:pt idx="72">
                  <c:v>0.84414968703363469</c:v>
                </c:pt>
                <c:pt idx="73">
                  <c:v>0.99148623560128102</c:v>
                </c:pt>
                <c:pt idx="74">
                  <c:v>0.99677324728659433</c:v>
                </c:pt>
                <c:pt idx="75">
                  <c:v>0.755648843226286</c:v>
                </c:pt>
                <c:pt idx="76">
                  <c:v>0.75564884319746484</c:v>
                </c:pt>
                <c:pt idx="77">
                  <c:v>0.66110153446129771</c:v>
                </c:pt>
                <c:pt idx="78">
                  <c:v>0.71705176312280983</c:v>
                </c:pt>
                <c:pt idx="79">
                  <c:v>1.3640487350214545</c:v>
                </c:pt>
                <c:pt idx="80">
                  <c:v>0.70843263270708146</c:v>
                </c:pt>
                <c:pt idx="81">
                  <c:v>1.1332441575279664</c:v>
                </c:pt>
                <c:pt idx="82">
                  <c:v>0.77767367345149596</c:v>
                </c:pt>
                <c:pt idx="83">
                  <c:v>1.1159672600325652</c:v>
                </c:pt>
                <c:pt idx="84">
                  <c:v>1.271648954517256</c:v>
                </c:pt>
                <c:pt idx="85">
                  <c:v>1.1761916054066872</c:v>
                </c:pt>
                <c:pt idx="86">
                  <c:v>0.96181109709639956</c:v>
                </c:pt>
                <c:pt idx="87">
                  <c:v>0.94302775431562524</c:v>
                </c:pt>
                <c:pt idx="88">
                  <c:v>0.90366585863852456</c:v>
                </c:pt>
                <c:pt idx="89">
                  <c:v>0.86351489639042589</c:v>
                </c:pt>
                <c:pt idx="90">
                  <c:v>0.84450281225999702</c:v>
                </c:pt>
                <c:pt idx="91">
                  <c:v>1.0486043278998278</c:v>
                </c:pt>
                <c:pt idx="92">
                  <c:v>0.83237412536735333</c:v>
                </c:pt>
                <c:pt idx="93">
                  <c:v>0.6568068208362533</c:v>
                </c:pt>
                <c:pt idx="94">
                  <c:v>0.64023455484117608</c:v>
                </c:pt>
                <c:pt idx="95">
                  <c:v>0.94894687637279596</c:v>
                </c:pt>
                <c:pt idx="96">
                  <c:v>1.0112528890816679</c:v>
                </c:pt>
                <c:pt idx="97">
                  <c:v>0.77582282533986924</c:v>
                </c:pt>
                <c:pt idx="98">
                  <c:v>0.82836687313461543</c:v>
                </c:pt>
                <c:pt idx="99">
                  <c:v>0.8051727945355327</c:v>
                </c:pt>
                <c:pt idx="100">
                  <c:v>0.8297405313666667</c:v>
                </c:pt>
                <c:pt idx="101">
                  <c:v>0.81687498059135843</c:v>
                </c:pt>
                <c:pt idx="102">
                  <c:v>0.80053209015679438</c:v>
                </c:pt>
                <c:pt idx="103">
                  <c:v>1.1108154638064454</c:v>
                </c:pt>
                <c:pt idx="104">
                  <c:v>0.972214694559696</c:v>
                </c:pt>
              </c:numCache>
            </c:numRef>
          </c:val>
          <c:smooth val="0"/>
        </c:ser>
        <c:ser>
          <c:idx val="2"/>
          <c:order val="2"/>
          <c:tx>
            <c:v>100</c:v>
          </c:tx>
          <c:spPr>
            <a:ln w="31750" cap="rnd" cmpd="sng">
              <a:solidFill>
                <a:srgbClr val="FFC000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multiLvlStrRef>
              <c:f>'Projektuj+buduj 16-17'!$C$2:$D$106</c:f>
              <c:multiLvlStrCache>
                <c:ptCount val="105"/>
                <c:lvl>
                  <c:pt idx="0">
                    <c:v>105</c:v>
                  </c:pt>
                  <c:pt idx="1">
                    <c:v>104</c:v>
                  </c:pt>
                  <c:pt idx="2">
                    <c:v>103</c:v>
                  </c:pt>
                  <c:pt idx="3">
                    <c:v>102</c:v>
                  </c:pt>
                  <c:pt idx="4">
                    <c:v>101</c:v>
                  </c:pt>
                  <c:pt idx="5">
                    <c:v>100</c:v>
                  </c:pt>
                  <c:pt idx="6">
                    <c:v>99</c:v>
                  </c:pt>
                  <c:pt idx="7">
                    <c:v>98</c:v>
                  </c:pt>
                  <c:pt idx="8">
                    <c:v>97</c:v>
                  </c:pt>
                  <c:pt idx="9">
                    <c:v>96</c:v>
                  </c:pt>
                  <c:pt idx="10">
                    <c:v>95</c:v>
                  </c:pt>
                  <c:pt idx="11">
                    <c:v>94</c:v>
                  </c:pt>
                  <c:pt idx="12">
                    <c:v>93</c:v>
                  </c:pt>
                  <c:pt idx="13">
                    <c:v>92</c:v>
                  </c:pt>
                  <c:pt idx="14">
                    <c:v>91</c:v>
                  </c:pt>
                  <c:pt idx="15">
                    <c:v>90</c:v>
                  </c:pt>
                  <c:pt idx="16">
                    <c:v>89</c:v>
                  </c:pt>
                  <c:pt idx="17">
                    <c:v>88</c:v>
                  </c:pt>
                  <c:pt idx="18">
                    <c:v>87</c:v>
                  </c:pt>
                  <c:pt idx="19">
                    <c:v>86</c:v>
                  </c:pt>
                  <c:pt idx="20">
                    <c:v>85</c:v>
                  </c:pt>
                  <c:pt idx="21">
                    <c:v>84</c:v>
                  </c:pt>
                  <c:pt idx="22">
                    <c:v>83</c:v>
                  </c:pt>
                  <c:pt idx="23">
                    <c:v>82</c:v>
                  </c:pt>
                  <c:pt idx="24">
                    <c:v>81</c:v>
                  </c:pt>
                  <c:pt idx="25">
                    <c:v>80</c:v>
                  </c:pt>
                  <c:pt idx="26">
                    <c:v>79</c:v>
                  </c:pt>
                  <c:pt idx="27">
                    <c:v>78</c:v>
                  </c:pt>
                  <c:pt idx="28">
                    <c:v>77</c:v>
                  </c:pt>
                  <c:pt idx="29">
                    <c:v>76</c:v>
                  </c:pt>
                  <c:pt idx="30">
                    <c:v>75</c:v>
                  </c:pt>
                  <c:pt idx="31">
                    <c:v>74</c:v>
                  </c:pt>
                  <c:pt idx="32">
                    <c:v>73</c:v>
                  </c:pt>
                  <c:pt idx="33">
                    <c:v>72</c:v>
                  </c:pt>
                  <c:pt idx="34">
                    <c:v>71</c:v>
                  </c:pt>
                  <c:pt idx="35">
                    <c:v>70</c:v>
                  </c:pt>
                  <c:pt idx="36">
                    <c:v>69</c:v>
                  </c:pt>
                  <c:pt idx="37">
                    <c:v>68</c:v>
                  </c:pt>
                  <c:pt idx="38">
                    <c:v>67</c:v>
                  </c:pt>
                  <c:pt idx="39">
                    <c:v>66</c:v>
                  </c:pt>
                  <c:pt idx="40">
                    <c:v>65</c:v>
                  </c:pt>
                  <c:pt idx="41">
                    <c:v>64</c:v>
                  </c:pt>
                  <c:pt idx="42">
                    <c:v>63</c:v>
                  </c:pt>
                  <c:pt idx="43">
                    <c:v>62</c:v>
                  </c:pt>
                  <c:pt idx="44">
                    <c:v>61</c:v>
                  </c:pt>
                  <c:pt idx="45">
                    <c:v>60</c:v>
                  </c:pt>
                  <c:pt idx="46">
                    <c:v>59</c:v>
                  </c:pt>
                  <c:pt idx="47">
                    <c:v>58</c:v>
                  </c:pt>
                  <c:pt idx="48">
                    <c:v>57</c:v>
                  </c:pt>
                  <c:pt idx="49">
                    <c:v>56</c:v>
                  </c:pt>
                  <c:pt idx="50">
                    <c:v>55</c:v>
                  </c:pt>
                  <c:pt idx="51">
                    <c:v>54</c:v>
                  </c:pt>
                  <c:pt idx="52">
                    <c:v>53</c:v>
                  </c:pt>
                  <c:pt idx="53">
                    <c:v>52</c:v>
                  </c:pt>
                  <c:pt idx="54">
                    <c:v>51</c:v>
                  </c:pt>
                  <c:pt idx="55">
                    <c:v>50</c:v>
                  </c:pt>
                  <c:pt idx="56">
                    <c:v>49</c:v>
                  </c:pt>
                  <c:pt idx="57">
                    <c:v>48</c:v>
                  </c:pt>
                  <c:pt idx="58">
                    <c:v>47</c:v>
                  </c:pt>
                  <c:pt idx="59">
                    <c:v>46</c:v>
                  </c:pt>
                  <c:pt idx="60">
                    <c:v>45</c:v>
                  </c:pt>
                  <c:pt idx="61">
                    <c:v>44</c:v>
                  </c:pt>
                  <c:pt idx="62">
                    <c:v>43</c:v>
                  </c:pt>
                  <c:pt idx="63">
                    <c:v>42</c:v>
                  </c:pt>
                  <c:pt idx="64">
                    <c:v>41</c:v>
                  </c:pt>
                  <c:pt idx="65">
                    <c:v>40</c:v>
                  </c:pt>
                  <c:pt idx="66">
                    <c:v>39</c:v>
                  </c:pt>
                  <c:pt idx="67">
                    <c:v>38</c:v>
                  </c:pt>
                  <c:pt idx="68">
                    <c:v>37</c:v>
                  </c:pt>
                  <c:pt idx="69">
                    <c:v>36</c:v>
                  </c:pt>
                  <c:pt idx="70">
                    <c:v>35</c:v>
                  </c:pt>
                  <c:pt idx="71">
                    <c:v>34</c:v>
                  </c:pt>
                  <c:pt idx="72">
                    <c:v>33</c:v>
                  </c:pt>
                  <c:pt idx="73">
                    <c:v>32</c:v>
                  </c:pt>
                  <c:pt idx="74">
                    <c:v>31</c:v>
                  </c:pt>
                  <c:pt idx="75">
                    <c:v>30</c:v>
                  </c:pt>
                  <c:pt idx="76">
                    <c:v>29</c:v>
                  </c:pt>
                  <c:pt idx="77">
                    <c:v>28</c:v>
                  </c:pt>
                  <c:pt idx="78">
                    <c:v>27</c:v>
                  </c:pt>
                  <c:pt idx="79">
                    <c:v>26</c:v>
                  </c:pt>
                  <c:pt idx="80">
                    <c:v>25</c:v>
                  </c:pt>
                  <c:pt idx="81">
                    <c:v>24</c:v>
                  </c:pt>
                  <c:pt idx="82">
                    <c:v>23</c:v>
                  </c:pt>
                  <c:pt idx="83">
                    <c:v>22</c:v>
                  </c:pt>
                  <c:pt idx="84">
                    <c:v>21</c:v>
                  </c:pt>
                  <c:pt idx="85">
                    <c:v>20</c:v>
                  </c:pt>
                  <c:pt idx="86">
                    <c:v>19</c:v>
                  </c:pt>
                  <c:pt idx="87">
                    <c:v>18</c:v>
                  </c:pt>
                  <c:pt idx="88">
                    <c:v>17</c:v>
                  </c:pt>
                  <c:pt idx="89">
                    <c:v>16</c:v>
                  </c:pt>
                  <c:pt idx="90">
                    <c:v>15</c:v>
                  </c:pt>
                  <c:pt idx="91">
                    <c:v>14</c:v>
                  </c:pt>
                  <c:pt idx="92">
                    <c:v>13</c:v>
                  </c:pt>
                  <c:pt idx="93">
                    <c:v>12</c:v>
                  </c:pt>
                  <c:pt idx="94">
                    <c:v>11</c:v>
                  </c:pt>
                  <c:pt idx="95">
                    <c:v>10</c:v>
                  </c:pt>
                  <c:pt idx="96">
                    <c:v>9</c:v>
                  </c:pt>
                  <c:pt idx="97">
                    <c:v>8</c:v>
                  </c:pt>
                  <c:pt idx="98">
                    <c:v>7</c:v>
                  </c:pt>
                  <c:pt idx="99">
                    <c:v>6</c:v>
                  </c:pt>
                  <c:pt idx="100">
                    <c:v>5</c:v>
                  </c:pt>
                  <c:pt idx="101">
                    <c:v>4</c:v>
                  </c:pt>
                  <c:pt idx="102">
                    <c:v>3</c:v>
                  </c:pt>
                  <c:pt idx="103">
                    <c:v>2</c:v>
                  </c:pt>
                  <c:pt idx="104">
                    <c:v>1</c:v>
                  </c:pt>
                </c:lvl>
                <c:lvl>
                  <c:pt idx="0">
                    <c:v>1 grudzień 2017</c:v>
                  </c:pt>
                  <c:pt idx="1">
                    <c:v>30 listopad 2017</c:v>
                  </c:pt>
                  <c:pt idx="2">
                    <c:v>30 listopad 2017</c:v>
                  </c:pt>
                  <c:pt idx="3">
                    <c:v>24 październik 2017</c:v>
                  </c:pt>
                  <c:pt idx="4">
                    <c:v>19 październik 2017</c:v>
                  </c:pt>
                  <c:pt idx="5">
                    <c:v>12 październik 2017</c:v>
                  </c:pt>
                  <c:pt idx="6">
                    <c:v>6 październik 2017</c:v>
                  </c:pt>
                  <c:pt idx="7">
                    <c:v>28 wrzesień 2017</c:v>
                  </c:pt>
                  <c:pt idx="8">
                    <c:v>26 wrzesień 2017</c:v>
                  </c:pt>
                  <c:pt idx="9">
                    <c:v>19 wrzesień 2017</c:v>
                  </c:pt>
                  <c:pt idx="10">
                    <c:v>7 wrzesień 2017</c:v>
                  </c:pt>
                  <c:pt idx="11">
                    <c:v>6 wrzesień 2017</c:v>
                  </c:pt>
                  <c:pt idx="12">
                    <c:v>6 wrzesień 2017</c:v>
                  </c:pt>
                  <c:pt idx="13">
                    <c:v>5 wrzesień 2017</c:v>
                  </c:pt>
                  <c:pt idx="14">
                    <c:v>18 sierpień 2017</c:v>
                  </c:pt>
                  <c:pt idx="15">
                    <c:v>18 sierpień 2017</c:v>
                  </c:pt>
                  <c:pt idx="16">
                    <c:v>17 sierpień 2017</c:v>
                  </c:pt>
                  <c:pt idx="17">
                    <c:v>17 sierpień 2017</c:v>
                  </c:pt>
                  <c:pt idx="18">
                    <c:v>17 lipiec 2017</c:v>
                  </c:pt>
                  <c:pt idx="19">
                    <c:v>11 lipiec 2017</c:v>
                  </c:pt>
                  <c:pt idx="20">
                    <c:v>20 czerwiec 2017</c:v>
                  </c:pt>
                  <c:pt idx="21">
                    <c:v>19 czerwiec 2017</c:v>
                  </c:pt>
                  <c:pt idx="22">
                    <c:v>12 czerwiec 2017</c:v>
                  </c:pt>
                  <c:pt idx="23">
                    <c:v>7 czerwiec 2017</c:v>
                  </c:pt>
                  <c:pt idx="24">
                    <c:v>15 maj 2017</c:v>
                  </c:pt>
                  <c:pt idx="25">
                    <c:v>12 maj 2017</c:v>
                  </c:pt>
                  <c:pt idx="26">
                    <c:v>26 kwiecień 2017</c:v>
                  </c:pt>
                  <c:pt idx="27">
                    <c:v>20 kwiecień 2017</c:v>
                  </c:pt>
                  <c:pt idx="28">
                    <c:v>19 kwiecień 2017</c:v>
                  </c:pt>
                  <c:pt idx="29">
                    <c:v>14 kwiecień 2017</c:v>
                  </c:pt>
                  <c:pt idx="30">
                    <c:v>12 kwiecień 2017</c:v>
                  </c:pt>
                  <c:pt idx="31">
                    <c:v>11 kwiecień 2017</c:v>
                  </c:pt>
                  <c:pt idx="32">
                    <c:v>7 kwiecień 2017</c:v>
                  </c:pt>
                  <c:pt idx="33">
                    <c:v>7 kwiecień 2017</c:v>
                  </c:pt>
                  <c:pt idx="34">
                    <c:v>7 kwiecień 2017</c:v>
                  </c:pt>
                  <c:pt idx="35">
                    <c:v>5 kwiecień 2017</c:v>
                  </c:pt>
                  <c:pt idx="36">
                    <c:v>4 kwiecień 2017</c:v>
                  </c:pt>
                  <c:pt idx="37">
                    <c:v>28 marzec 2017</c:v>
                  </c:pt>
                  <c:pt idx="38">
                    <c:v>21 marzec 2017</c:v>
                  </c:pt>
                  <c:pt idx="39">
                    <c:v>17 marzec 2017</c:v>
                  </c:pt>
                  <c:pt idx="40">
                    <c:v>16 marzec 2017</c:v>
                  </c:pt>
                  <c:pt idx="41">
                    <c:v>16 marzec 2017</c:v>
                  </c:pt>
                  <c:pt idx="42">
                    <c:v>14 marzec 2017</c:v>
                  </c:pt>
                  <c:pt idx="43">
                    <c:v>13 marzec 2017</c:v>
                  </c:pt>
                  <c:pt idx="44">
                    <c:v>10 marzec 2017</c:v>
                  </c:pt>
                  <c:pt idx="45">
                    <c:v>10 marzec 2017</c:v>
                  </c:pt>
                  <c:pt idx="46">
                    <c:v>9 marzec 2017</c:v>
                  </c:pt>
                  <c:pt idx="47">
                    <c:v>9 marzec 2017</c:v>
                  </c:pt>
                  <c:pt idx="48">
                    <c:v>9 marzec 2017</c:v>
                  </c:pt>
                  <c:pt idx="49">
                    <c:v>9 marzec 2017</c:v>
                  </c:pt>
                  <c:pt idx="50">
                    <c:v>24 luty 2017</c:v>
                  </c:pt>
                  <c:pt idx="51">
                    <c:v>24 luty 2017</c:v>
                  </c:pt>
                  <c:pt idx="52">
                    <c:v>23 luty 2017</c:v>
                  </c:pt>
                  <c:pt idx="53">
                    <c:v>17 luty 2017</c:v>
                  </c:pt>
                  <c:pt idx="54">
                    <c:v>14 luty 2017</c:v>
                  </c:pt>
                  <c:pt idx="55">
                    <c:v>14 luty 2017</c:v>
                  </c:pt>
                  <c:pt idx="56">
                    <c:v>31 styczeń 2017</c:v>
                  </c:pt>
                  <c:pt idx="57">
                    <c:v>31 styczeń 2017</c:v>
                  </c:pt>
                  <c:pt idx="58">
                    <c:v>30 styczeń 2017</c:v>
                  </c:pt>
                  <c:pt idx="59">
                    <c:v>27 styczeń 2017</c:v>
                  </c:pt>
                  <c:pt idx="60">
                    <c:v>24 styczeń 2017</c:v>
                  </c:pt>
                  <c:pt idx="61">
                    <c:v>13 styczeń 2017</c:v>
                  </c:pt>
                  <c:pt idx="62">
                    <c:v>4 styczeń 2017</c:v>
                  </c:pt>
                  <c:pt idx="63">
                    <c:v>22 grudzień 2016</c:v>
                  </c:pt>
                  <c:pt idx="64">
                    <c:v>16 grudzień 2016</c:v>
                  </c:pt>
                  <c:pt idx="65">
                    <c:v>16 grudzień 2016</c:v>
                  </c:pt>
                  <c:pt idx="66">
                    <c:v>15 grudzień 2016</c:v>
                  </c:pt>
                  <c:pt idx="67">
                    <c:v>15 grudzień 2016</c:v>
                  </c:pt>
                  <c:pt idx="68">
                    <c:v>9 grudzień 2016</c:v>
                  </c:pt>
                  <c:pt idx="69">
                    <c:v>7 grudzień 2016</c:v>
                  </c:pt>
                  <c:pt idx="70">
                    <c:v>7 grudzień 2016</c:v>
                  </c:pt>
                  <c:pt idx="71">
                    <c:v>24 październik 2016</c:v>
                  </c:pt>
                  <c:pt idx="72">
                    <c:v>14 październik 2016</c:v>
                  </c:pt>
                  <c:pt idx="73">
                    <c:v>14 październik 2016</c:v>
                  </c:pt>
                  <c:pt idx="74">
                    <c:v>13 październik 2016</c:v>
                  </c:pt>
                  <c:pt idx="75">
                    <c:v>10 październik 2016</c:v>
                  </c:pt>
                  <c:pt idx="76">
                    <c:v>10 październik 2016</c:v>
                  </c:pt>
                  <c:pt idx="77">
                    <c:v>7 październik 2016</c:v>
                  </c:pt>
                  <c:pt idx="78">
                    <c:v>5 październik 2016</c:v>
                  </c:pt>
                  <c:pt idx="79">
                    <c:v>19 wrzesień 2016</c:v>
                  </c:pt>
                  <c:pt idx="80">
                    <c:v>1 wrzesień 2016</c:v>
                  </c:pt>
                  <c:pt idx="81">
                    <c:v>1 wrzesień 2016</c:v>
                  </c:pt>
                  <c:pt idx="82">
                    <c:v>30 sierpień 2016</c:v>
                  </c:pt>
                  <c:pt idx="83">
                    <c:v>25 sierpień 2016</c:v>
                  </c:pt>
                  <c:pt idx="84">
                    <c:v>23 sierpień 2016</c:v>
                  </c:pt>
                  <c:pt idx="85">
                    <c:v>17 sierpień 2016</c:v>
                  </c:pt>
                  <c:pt idx="86">
                    <c:v>11 sierpień 2016</c:v>
                  </c:pt>
                  <c:pt idx="87">
                    <c:v>11 sierpień 2016</c:v>
                  </c:pt>
                  <c:pt idx="88">
                    <c:v>11 sierpień 2016</c:v>
                  </c:pt>
                  <c:pt idx="89">
                    <c:v>10 sierpień 2016</c:v>
                  </c:pt>
                  <c:pt idx="90">
                    <c:v>10 sierpień 2016</c:v>
                  </c:pt>
                  <c:pt idx="91">
                    <c:v>3 sierpień 2016</c:v>
                  </c:pt>
                  <c:pt idx="92">
                    <c:v>6 lipiec 2016</c:v>
                  </c:pt>
                  <c:pt idx="93">
                    <c:v>8 czerwiec 2016</c:v>
                  </c:pt>
                  <c:pt idx="94">
                    <c:v>8 czerwiec 2016</c:v>
                  </c:pt>
                  <c:pt idx="95">
                    <c:v>23 maj 2016</c:v>
                  </c:pt>
                  <c:pt idx="96">
                    <c:v>20 maj 2016</c:v>
                  </c:pt>
                  <c:pt idx="97">
                    <c:v>4 maj 2016</c:v>
                  </c:pt>
                  <c:pt idx="98">
                    <c:v>29 kwiecień 2016</c:v>
                  </c:pt>
                  <c:pt idx="99">
                    <c:v>11 kwiecień 2016</c:v>
                  </c:pt>
                  <c:pt idx="100">
                    <c:v>17 marzec 2016</c:v>
                  </c:pt>
                  <c:pt idx="101">
                    <c:v>10 luty 2016</c:v>
                  </c:pt>
                  <c:pt idx="102">
                    <c:v>10 luty 2016</c:v>
                  </c:pt>
                  <c:pt idx="103">
                    <c:v>3 luty 2016</c:v>
                  </c:pt>
                  <c:pt idx="104">
                    <c:v>22 styczeń 2016</c:v>
                  </c:pt>
                </c:lvl>
              </c:multiLvlStrCache>
            </c:multiLvlStrRef>
          </c:cat>
          <c:val>
            <c:numRef>
              <c:f>'Projektuj+buduj 16-17'!$K$2:$K$106</c:f>
              <c:numCache>
                <c:formatCode>0%</c:formatCode>
                <c:ptCount val="10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  <c:pt idx="29">
                  <c:v>1</c:v>
                </c:pt>
                <c:pt idx="30">
                  <c:v>1</c:v>
                </c:pt>
                <c:pt idx="31">
                  <c:v>1</c:v>
                </c:pt>
                <c:pt idx="32">
                  <c:v>1</c:v>
                </c:pt>
                <c:pt idx="33">
                  <c:v>1</c:v>
                </c:pt>
                <c:pt idx="34">
                  <c:v>1</c:v>
                </c:pt>
                <c:pt idx="35">
                  <c:v>1</c:v>
                </c:pt>
                <c:pt idx="36">
                  <c:v>1</c:v>
                </c:pt>
                <c:pt idx="37">
                  <c:v>1</c:v>
                </c:pt>
                <c:pt idx="38">
                  <c:v>1</c:v>
                </c:pt>
                <c:pt idx="39">
                  <c:v>1</c:v>
                </c:pt>
                <c:pt idx="40">
                  <c:v>1</c:v>
                </c:pt>
                <c:pt idx="41">
                  <c:v>1</c:v>
                </c:pt>
                <c:pt idx="42">
                  <c:v>1</c:v>
                </c:pt>
                <c:pt idx="43">
                  <c:v>1</c:v>
                </c:pt>
                <c:pt idx="44">
                  <c:v>1</c:v>
                </c:pt>
                <c:pt idx="45">
                  <c:v>1</c:v>
                </c:pt>
                <c:pt idx="46">
                  <c:v>1</c:v>
                </c:pt>
                <c:pt idx="47">
                  <c:v>1</c:v>
                </c:pt>
                <c:pt idx="48">
                  <c:v>1</c:v>
                </c:pt>
                <c:pt idx="49">
                  <c:v>1</c:v>
                </c:pt>
                <c:pt idx="50">
                  <c:v>1</c:v>
                </c:pt>
                <c:pt idx="51">
                  <c:v>1</c:v>
                </c:pt>
                <c:pt idx="52">
                  <c:v>1</c:v>
                </c:pt>
                <c:pt idx="53">
                  <c:v>1</c:v>
                </c:pt>
                <c:pt idx="54">
                  <c:v>1</c:v>
                </c:pt>
                <c:pt idx="55">
                  <c:v>1</c:v>
                </c:pt>
                <c:pt idx="56">
                  <c:v>1</c:v>
                </c:pt>
                <c:pt idx="57">
                  <c:v>1</c:v>
                </c:pt>
                <c:pt idx="58">
                  <c:v>1</c:v>
                </c:pt>
                <c:pt idx="59">
                  <c:v>1</c:v>
                </c:pt>
                <c:pt idx="60">
                  <c:v>1</c:v>
                </c:pt>
                <c:pt idx="61">
                  <c:v>1</c:v>
                </c:pt>
                <c:pt idx="62">
                  <c:v>1</c:v>
                </c:pt>
                <c:pt idx="63">
                  <c:v>1</c:v>
                </c:pt>
                <c:pt idx="64">
                  <c:v>1</c:v>
                </c:pt>
                <c:pt idx="65">
                  <c:v>1</c:v>
                </c:pt>
                <c:pt idx="66">
                  <c:v>1</c:v>
                </c:pt>
                <c:pt idx="67">
                  <c:v>1</c:v>
                </c:pt>
                <c:pt idx="68">
                  <c:v>1</c:v>
                </c:pt>
                <c:pt idx="69">
                  <c:v>1</c:v>
                </c:pt>
                <c:pt idx="70">
                  <c:v>1</c:v>
                </c:pt>
                <c:pt idx="71">
                  <c:v>1</c:v>
                </c:pt>
                <c:pt idx="72">
                  <c:v>1</c:v>
                </c:pt>
                <c:pt idx="73">
                  <c:v>1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1</c:v>
                </c:pt>
                <c:pt idx="78">
                  <c:v>1</c:v>
                </c:pt>
                <c:pt idx="79">
                  <c:v>1</c:v>
                </c:pt>
                <c:pt idx="80">
                  <c:v>1</c:v>
                </c:pt>
                <c:pt idx="81">
                  <c:v>1</c:v>
                </c:pt>
                <c:pt idx="82">
                  <c:v>1</c:v>
                </c:pt>
                <c:pt idx="83">
                  <c:v>1</c:v>
                </c:pt>
                <c:pt idx="84">
                  <c:v>1</c:v>
                </c:pt>
                <c:pt idx="85">
                  <c:v>1</c:v>
                </c:pt>
                <c:pt idx="86">
                  <c:v>1</c:v>
                </c:pt>
                <c:pt idx="87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92">
                  <c:v>1</c:v>
                </c:pt>
                <c:pt idx="93">
                  <c:v>1</c:v>
                </c:pt>
                <c:pt idx="94">
                  <c:v>1</c:v>
                </c:pt>
                <c:pt idx="95">
                  <c:v>1</c:v>
                </c:pt>
                <c:pt idx="96">
                  <c:v>1</c:v>
                </c:pt>
                <c:pt idx="97">
                  <c:v>1</c:v>
                </c:pt>
                <c:pt idx="98">
                  <c:v>1</c:v>
                </c:pt>
                <c:pt idx="99">
                  <c:v>1</c:v>
                </c:pt>
                <c:pt idx="100">
                  <c:v>1</c:v>
                </c:pt>
                <c:pt idx="101">
                  <c:v>1</c:v>
                </c:pt>
                <c:pt idx="102">
                  <c:v>1</c:v>
                </c:pt>
                <c:pt idx="103">
                  <c:v>1</c:v>
                </c:pt>
                <c:pt idx="104">
                  <c:v>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63035408"/>
        <c:axId val="1063038128"/>
      </c:lineChart>
      <c:catAx>
        <c:axId val="1063035408"/>
        <c:scaling>
          <c:orientation val="maxMin"/>
        </c:scaling>
        <c:delete val="0"/>
        <c:axPos val="b"/>
        <c:numFmt formatCode="General" sourceLinked="0"/>
        <c:majorTickMark val="none"/>
        <c:minorTickMark val="none"/>
        <c:tickLblPos val="low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pl-PL"/>
          </a:p>
        </c:txPr>
        <c:crossAx val="1063038128"/>
        <c:crosses val="autoZero"/>
        <c:auto val="1"/>
        <c:lblAlgn val="ctr"/>
        <c:lblOffset val="500"/>
        <c:tickLblSkip val="10"/>
        <c:tickMarkSkip val="10"/>
        <c:noMultiLvlLbl val="1"/>
      </c:catAx>
      <c:valAx>
        <c:axId val="1063038128"/>
        <c:scaling>
          <c:orientation val="minMax"/>
          <c:max val="1.8"/>
          <c:min val="0.4"/>
        </c:scaling>
        <c:delete val="0"/>
        <c:axPos val="r"/>
        <c:majorGridlines>
          <c:spPr>
            <a:ln w="9525" cap="flat" cmpd="sng" algn="ctr">
              <a:solidFill>
                <a:schemeClr val="bg1">
                  <a:lumMod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0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pl-PL"/>
          </a:p>
        </c:txPr>
        <c:crossAx val="1063035408"/>
        <c:crossesAt val="105"/>
        <c:crossBetween val="midCat"/>
      </c:valAx>
      <c:spPr>
        <a:noFill/>
        <a:ln>
          <a:noFill/>
        </a:ln>
        <a:effectLst/>
      </c:spPr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9.742290026246718E-2"/>
          <c:y val="0.32211898512685916"/>
          <c:w val="0.42526257655293082"/>
          <c:h val="0.1476585450642521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4">
    <c:autoUpdate val="0"/>
  </c:externalData>
  <c:userShapes r:id="rId5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8065059266725804E-2"/>
          <c:y val="0.32115184035459915"/>
          <c:w val="0.8475513347644692"/>
          <c:h val="0.51534682346847815"/>
        </c:manualLayout>
      </c:layout>
      <c:lineChart>
        <c:grouping val="standard"/>
        <c:varyColors val="0"/>
        <c:ser>
          <c:idx val="0"/>
          <c:order val="0"/>
          <c:tx>
            <c:v>Stosunek % Wartości min. Do Wartości kosztorysu inwestorskiego</c:v>
          </c:tx>
          <c:spPr>
            <a:ln w="9525" cap="rnd">
              <a:solidFill>
                <a:schemeClr val="accent1"/>
              </a:solidFill>
              <a:prstDash val="dash"/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trendline>
            <c:spPr>
              <a:ln w="31750" cap="rnd">
                <a:solidFill>
                  <a:schemeClr val="accent1"/>
                </a:solidFill>
                <a:prstDash val="solid"/>
              </a:ln>
              <a:effectLst/>
            </c:spPr>
            <c:trendlineType val="exp"/>
            <c:dispRSqr val="0"/>
            <c:dispEq val="0"/>
          </c:trendline>
          <c:cat>
            <c:multiLvlStrRef>
              <c:f>'Buduj 16-17'!$C$2:$D$59</c:f>
              <c:multiLvlStrCache>
                <c:ptCount val="58"/>
                <c:lvl>
                  <c:pt idx="0">
                    <c:v>58</c:v>
                  </c:pt>
                  <c:pt idx="1">
                    <c:v>57</c:v>
                  </c:pt>
                  <c:pt idx="2">
                    <c:v>56</c:v>
                  </c:pt>
                  <c:pt idx="3">
                    <c:v>55</c:v>
                  </c:pt>
                  <c:pt idx="4">
                    <c:v>54</c:v>
                  </c:pt>
                  <c:pt idx="5">
                    <c:v>53</c:v>
                  </c:pt>
                  <c:pt idx="6">
                    <c:v>52</c:v>
                  </c:pt>
                  <c:pt idx="7">
                    <c:v>51</c:v>
                  </c:pt>
                  <c:pt idx="8">
                    <c:v>50</c:v>
                  </c:pt>
                  <c:pt idx="9">
                    <c:v>49</c:v>
                  </c:pt>
                  <c:pt idx="10">
                    <c:v>48</c:v>
                  </c:pt>
                  <c:pt idx="11">
                    <c:v>47</c:v>
                  </c:pt>
                  <c:pt idx="12">
                    <c:v>46</c:v>
                  </c:pt>
                  <c:pt idx="13">
                    <c:v>45</c:v>
                  </c:pt>
                  <c:pt idx="14">
                    <c:v>44</c:v>
                  </c:pt>
                  <c:pt idx="15">
                    <c:v>43</c:v>
                  </c:pt>
                  <c:pt idx="16">
                    <c:v>42</c:v>
                  </c:pt>
                  <c:pt idx="17">
                    <c:v>41</c:v>
                  </c:pt>
                  <c:pt idx="18">
                    <c:v>40</c:v>
                  </c:pt>
                  <c:pt idx="19">
                    <c:v>39</c:v>
                  </c:pt>
                  <c:pt idx="20">
                    <c:v>38</c:v>
                  </c:pt>
                  <c:pt idx="21">
                    <c:v>37</c:v>
                  </c:pt>
                  <c:pt idx="22">
                    <c:v>36</c:v>
                  </c:pt>
                  <c:pt idx="23">
                    <c:v>35</c:v>
                  </c:pt>
                  <c:pt idx="24">
                    <c:v>34</c:v>
                  </c:pt>
                  <c:pt idx="25">
                    <c:v>33</c:v>
                  </c:pt>
                  <c:pt idx="26">
                    <c:v>32</c:v>
                  </c:pt>
                  <c:pt idx="27">
                    <c:v>31</c:v>
                  </c:pt>
                  <c:pt idx="28">
                    <c:v>30</c:v>
                  </c:pt>
                  <c:pt idx="29">
                    <c:v>29</c:v>
                  </c:pt>
                  <c:pt idx="30">
                    <c:v>28</c:v>
                  </c:pt>
                  <c:pt idx="31">
                    <c:v>27</c:v>
                  </c:pt>
                  <c:pt idx="32">
                    <c:v>26</c:v>
                  </c:pt>
                  <c:pt idx="33">
                    <c:v>25</c:v>
                  </c:pt>
                  <c:pt idx="34">
                    <c:v>24</c:v>
                  </c:pt>
                  <c:pt idx="35">
                    <c:v>23</c:v>
                  </c:pt>
                  <c:pt idx="36">
                    <c:v>22</c:v>
                  </c:pt>
                  <c:pt idx="37">
                    <c:v>21</c:v>
                  </c:pt>
                  <c:pt idx="38">
                    <c:v>20</c:v>
                  </c:pt>
                  <c:pt idx="39">
                    <c:v>19</c:v>
                  </c:pt>
                  <c:pt idx="40">
                    <c:v>18</c:v>
                  </c:pt>
                  <c:pt idx="41">
                    <c:v>17</c:v>
                  </c:pt>
                  <c:pt idx="42">
                    <c:v>16</c:v>
                  </c:pt>
                  <c:pt idx="43">
                    <c:v>15</c:v>
                  </c:pt>
                  <c:pt idx="44">
                    <c:v>14</c:v>
                  </c:pt>
                  <c:pt idx="45">
                    <c:v>13</c:v>
                  </c:pt>
                  <c:pt idx="46">
                    <c:v>12</c:v>
                  </c:pt>
                  <c:pt idx="47">
                    <c:v>11</c:v>
                  </c:pt>
                  <c:pt idx="48">
                    <c:v>10</c:v>
                  </c:pt>
                  <c:pt idx="49">
                    <c:v>9</c:v>
                  </c:pt>
                  <c:pt idx="50">
                    <c:v>8</c:v>
                  </c:pt>
                  <c:pt idx="51">
                    <c:v>7</c:v>
                  </c:pt>
                  <c:pt idx="52">
                    <c:v>6</c:v>
                  </c:pt>
                  <c:pt idx="53">
                    <c:v>5</c:v>
                  </c:pt>
                  <c:pt idx="54">
                    <c:v>4</c:v>
                  </c:pt>
                  <c:pt idx="55">
                    <c:v>3</c:v>
                  </c:pt>
                  <c:pt idx="56">
                    <c:v>2</c:v>
                  </c:pt>
                  <c:pt idx="57">
                    <c:v>1</c:v>
                  </c:pt>
                </c:lvl>
                <c:lvl>
                  <c:pt idx="0">
                    <c:v>5 grudzień 2017</c:v>
                  </c:pt>
                  <c:pt idx="1">
                    <c:v>6 listopad 2017</c:v>
                  </c:pt>
                  <c:pt idx="2">
                    <c:v>6 listopad 2017</c:v>
                  </c:pt>
                  <c:pt idx="3">
                    <c:v>31 październik 2017</c:v>
                  </c:pt>
                  <c:pt idx="4">
                    <c:v>9 październik 2017</c:v>
                  </c:pt>
                  <c:pt idx="5">
                    <c:v>17 październik 2017</c:v>
                  </c:pt>
                  <c:pt idx="6">
                    <c:v>25 wrzesień 2017</c:v>
                  </c:pt>
                  <c:pt idx="7">
                    <c:v>24 sierpień 2017</c:v>
                  </c:pt>
                  <c:pt idx="8">
                    <c:v>8 sierpień 2017</c:v>
                  </c:pt>
                  <c:pt idx="9">
                    <c:v>14 lipiec 2017</c:v>
                  </c:pt>
                  <c:pt idx="10">
                    <c:v>12 lipiec 2017</c:v>
                  </c:pt>
                  <c:pt idx="11">
                    <c:v>22 czerwiec 2017</c:v>
                  </c:pt>
                  <c:pt idx="12">
                    <c:v>21 czerwiec 2017</c:v>
                  </c:pt>
                  <c:pt idx="13">
                    <c:v>19 czerwiec 2017</c:v>
                  </c:pt>
                  <c:pt idx="14">
                    <c:v>12 czerwiec 2017</c:v>
                  </c:pt>
                  <c:pt idx="15">
                    <c:v>12 czerwiec 2017</c:v>
                  </c:pt>
                  <c:pt idx="16">
                    <c:v>1 czerwiec 2017</c:v>
                  </c:pt>
                  <c:pt idx="17">
                    <c:v>31 maj 2017</c:v>
                  </c:pt>
                  <c:pt idx="18">
                    <c:v>17 maj 2017</c:v>
                  </c:pt>
                  <c:pt idx="19">
                    <c:v>5 maj 2017</c:v>
                  </c:pt>
                  <c:pt idx="20">
                    <c:v>28 kwiecień 2017</c:v>
                  </c:pt>
                  <c:pt idx="21">
                    <c:v>24 kwiecień 2017</c:v>
                  </c:pt>
                  <c:pt idx="22">
                    <c:v>12 kwiecień 2017</c:v>
                  </c:pt>
                  <c:pt idx="23">
                    <c:v>11 kwiecień 2017</c:v>
                  </c:pt>
                  <c:pt idx="24">
                    <c:v>23 luty 2017</c:v>
                  </c:pt>
                  <c:pt idx="25">
                    <c:v>17 luty 2017</c:v>
                  </c:pt>
                  <c:pt idx="26">
                    <c:v>31 styczeń 2017</c:v>
                  </c:pt>
                  <c:pt idx="27">
                    <c:v>31 styczeń 2017</c:v>
                  </c:pt>
                  <c:pt idx="28">
                    <c:v>31 styczeń 2017</c:v>
                  </c:pt>
                  <c:pt idx="29">
                    <c:v>31 styczeń 2017</c:v>
                  </c:pt>
                  <c:pt idx="30">
                    <c:v>23 styczeń 2017</c:v>
                  </c:pt>
                  <c:pt idx="31">
                    <c:v>23 styczeń 2017</c:v>
                  </c:pt>
                  <c:pt idx="32">
                    <c:v>23 styczeń 2017</c:v>
                  </c:pt>
                  <c:pt idx="33">
                    <c:v>12 styczeń 2017</c:v>
                  </c:pt>
                  <c:pt idx="34">
                    <c:v>10 styczeń 2017</c:v>
                  </c:pt>
                  <c:pt idx="35">
                    <c:v>3 styczeń 2017</c:v>
                  </c:pt>
                  <c:pt idx="36">
                    <c:v>15 grudzień 2016</c:v>
                  </c:pt>
                  <c:pt idx="37">
                    <c:v>13 grudzień 2016</c:v>
                  </c:pt>
                  <c:pt idx="38">
                    <c:v>12 grudzień 2016</c:v>
                  </c:pt>
                  <c:pt idx="39">
                    <c:v>23 listopad 2016</c:v>
                  </c:pt>
                  <c:pt idx="40">
                    <c:v>26 październik 2016</c:v>
                  </c:pt>
                  <c:pt idx="41">
                    <c:v>10 październik 2016</c:v>
                  </c:pt>
                  <c:pt idx="42">
                    <c:v>10 październik 2016</c:v>
                  </c:pt>
                  <c:pt idx="43">
                    <c:v>9 wrzesień 2016</c:v>
                  </c:pt>
                  <c:pt idx="44">
                    <c:v>5 wrzesień 2016</c:v>
                  </c:pt>
                  <c:pt idx="45">
                    <c:v>1 wrzesień 2016</c:v>
                  </c:pt>
                  <c:pt idx="46">
                    <c:v>25 lipiec 2016</c:v>
                  </c:pt>
                  <c:pt idx="47">
                    <c:v>13 lipiec 2016</c:v>
                  </c:pt>
                  <c:pt idx="48">
                    <c:v>19 maj 2016</c:v>
                  </c:pt>
                  <c:pt idx="49">
                    <c:v>9 maj 2016</c:v>
                  </c:pt>
                  <c:pt idx="50">
                    <c:v>4 maj 2016</c:v>
                  </c:pt>
                  <c:pt idx="51">
                    <c:v>29 kwiecień 2016</c:v>
                  </c:pt>
                  <c:pt idx="52">
                    <c:v>17 luty 2016</c:v>
                  </c:pt>
                  <c:pt idx="53">
                    <c:v>4 luty 2016</c:v>
                  </c:pt>
                  <c:pt idx="54">
                    <c:v>3 luty 2016</c:v>
                  </c:pt>
                  <c:pt idx="55">
                    <c:v>2 luty 2016</c:v>
                  </c:pt>
                  <c:pt idx="56">
                    <c:v>27 styczeń 2016</c:v>
                  </c:pt>
                  <c:pt idx="57">
                    <c:v>8 styczeń 2016</c:v>
                  </c:pt>
                </c:lvl>
              </c:multiLvlStrCache>
            </c:multiLvlStrRef>
          </c:cat>
          <c:val>
            <c:numRef>
              <c:f>'Buduj 16-17'!$H$2:$H$59</c:f>
              <c:numCache>
                <c:formatCode>0%</c:formatCode>
                <c:ptCount val="58"/>
                <c:pt idx="0">
                  <c:v>0.9901883577010222</c:v>
                </c:pt>
                <c:pt idx="1">
                  <c:v>1.1630261458277602</c:v>
                </c:pt>
                <c:pt idx="2">
                  <c:v>0.99999642942581612</c:v>
                </c:pt>
                <c:pt idx="3">
                  <c:v>1.6257789810093306</c:v>
                </c:pt>
                <c:pt idx="4">
                  <c:v>1.0250765283285608</c:v>
                </c:pt>
                <c:pt idx="5">
                  <c:v>0.92533018322617422</c:v>
                </c:pt>
                <c:pt idx="6">
                  <c:v>1.0593812359638903</c:v>
                </c:pt>
                <c:pt idx="7">
                  <c:v>1.4728869000677507</c:v>
                </c:pt>
                <c:pt idx="8">
                  <c:v>1.0593812359638903</c:v>
                </c:pt>
                <c:pt idx="9">
                  <c:v>1.4581138389240789</c:v>
                </c:pt>
                <c:pt idx="10">
                  <c:v>1.4581138389240789</c:v>
                </c:pt>
                <c:pt idx="11">
                  <c:v>0.69534000445726851</c:v>
                </c:pt>
                <c:pt idx="12">
                  <c:v>0.92406018696696413</c:v>
                </c:pt>
                <c:pt idx="13">
                  <c:v>0.94428847458323073</c:v>
                </c:pt>
                <c:pt idx="14">
                  <c:v>1.4728869000677507</c:v>
                </c:pt>
                <c:pt idx="15">
                  <c:v>1.131648549382716</c:v>
                </c:pt>
                <c:pt idx="16">
                  <c:v>1.1513694766992364</c:v>
                </c:pt>
                <c:pt idx="17">
                  <c:v>0.55914239482200645</c:v>
                </c:pt>
                <c:pt idx="18">
                  <c:v>1.1600112487983261</c:v>
                </c:pt>
                <c:pt idx="19">
                  <c:v>1.0716797946339849</c:v>
                </c:pt>
                <c:pt idx="20">
                  <c:v>0.90672727272727272</c:v>
                </c:pt>
                <c:pt idx="21">
                  <c:v>0.7949809907870492</c:v>
                </c:pt>
                <c:pt idx="22">
                  <c:v>0.74976208228034091</c:v>
                </c:pt>
                <c:pt idx="23">
                  <c:v>0.75448786904529019</c:v>
                </c:pt>
                <c:pt idx="24">
                  <c:v>0.57795067382467302</c:v>
                </c:pt>
                <c:pt idx="25">
                  <c:v>0.83249235843096225</c:v>
                </c:pt>
                <c:pt idx="26">
                  <c:v>0.77935227779266236</c:v>
                </c:pt>
                <c:pt idx="27">
                  <c:v>0.4495150390704083</c:v>
                </c:pt>
                <c:pt idx="28">
                  <c:v>0.78848684369754085</c:v>
                </c:pt>
                <c:pt idx="29">
                  <c:v>0.74899691967330528</c:v>
                </c:pt>
                <c:pt idx="30">
                  <c:v>0.62935539445949507</c:v>
                </c:pt>
                <c:pt idx="31">
                  <c:v>0.78546725000000006</c:v>
                </c:pt>
                <c:pt idx="32">
                  <c:v>0.69534000445726851</c:v>
                </c:pt>
                <c:pt idx="33">
                  <c:v>0.70433241855019679</c:v>
                </c:pt>
                <c:pt idx="34">
                  <c:v>0.7056569509561299</c:v>
                </c:pt>
                <c:pt idx="35">
                  <c:v>0.70920885793883937</c:v>
                </c:pt>
                <c:pt idx="36">
                  <c:v>0.875046390625</c:v>
                </c:pt>
                <c:pt idx="37">
                  <c:v>0.70243330956950545</c:v>
                </c:pt>
                <c:pt idx="38">
                  <c:v>0.74152184429815093</c:v>
                </c:pt>
                <c:pt idx="39">
                  <c:v>0.84029763951769865</c:v>
                </c:pt>
                <c:pt idx="40">
                  <c:v>0.79981648650406512</c:v>
                </c:pt>
                <c:pt idx="41">
                  <c:v>0.82843772305064756</c:v>
                </c:pt>
                <c:pt idx="42">
                  <c:v>0.72676312078960059</c:v>
                </c:pt>
                <c:pt idx="43">
                  <c:v>0.45890569577638507</c:v>
                </c:pt>
                <c:pt idx="44">
                  <c:v>0.68</c:v>
                </c:pt>
                <c:pt idx="45">
                  <c:v>0.66656417033333326</c:v>
                </c:pt>
                <c:pt idx="46">
                  <c:v>0.65635336416753232</c:v>
                </c:pt>
                <c:pt idx="47">
                  <c:v>0.77645717493890509</c:v>
                </c:pt>
                <c:pt idx="48">
                  <c:v>0.78621594058492472</c:v>
                </c:pt>
                <c:pt idx="49">
                  <c:v>0.68385242000000002</c:v>
                </c:pt>
                <c:pt idx="50">
                  <c:v>0.80607109412326805</c:v>
                </c:pt>
                <c:pt idx="51">
                  <c:v>0.90945502542729328</c:v>
                </c:pt>
                <c:pt idx="52">
                  <c:v>1.017671597793695</c:v>
                </c:pt>
                <c:pt idx="53">
                  <c:v>0.69111864999999995</c:v>
                </c:pt>
                <c:pt idx="54">
                  <c:v>0.83320000000000005</c:v>
                </c:pt>
                <c:pt idx="55">
                  <c:v>0.67016251153396256</c:v>
                </c:pt>
                <c:pt idx="56">
                  <c:v>1.0156071393608199</c:v>
                </c:pt>
                <c:pt idx="57">
                  <c:v>0.74864343608372252</c:v>
                </c:pt>
              </c:numCache>
            </c:numRef>
          </c:val>
          <c:smooth val="0"/>
        </c:ser>
        <c:ser>
          <c:idx val="1"/>
          <c:order val="1"/>
          <c:tx>
            <c:v>Stosunek % Wartości śr. Do Wartości kosztorysu inwestorskiego</c:v>
          </c:tx>
          <c:spPr>
            <a:ln w="9525" cap="rnd">
              <a:solidFill>
                <a:srgbClr val="FF0000"/>
              </a:solidFill>
              <a:prstDash val="dash"/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trendline>
            <c:spPr>
              <a:ln w="31750" cap="rnd" cmpd="sng" algn="ctr">
                <a:solidFill>
                  <a:srgbClr val="FF0000"/>
                </a:solidFill>
                <a:prstDash val="solid"/>
              </a:ln>
              <a:effectLst/>
            </c:spPr>
            <c:trendlineType val="exp"/>
            <c:dispRSqr val="0"/>
            <c:dispEq val="0"/>
          </c:trendline>
          <c:cat>
            <c:multiLvlStrRef>
              <c:f>'Buduj 16-17'!$C$2:$D$59</c:f>
              <c:multiLvlStrCache>
                <c:ptCount val="58"/>
                <c:lvl>
                  <c:pt idx="0">
                    <c:v>58</c:v>
                  </c:pt>
                  <c:pt idx="1">
                    <c:v>57</c:v>
                  </c:pt>
                  <c:pt idx="2">
                    <c:v>56</c:v>
                  </c:pt>
                  <c:pt idx="3">
                    <c:v>55</c:v>
                  </c:pt>
                  <c:pt idx="4">
                    <c:v>54</c:v>
                  </c:pt>
                  <c:pt idx="5">
                    <c:v>53</c:v>
                  </c:pt>
                  <c:pt idx="6">
                    <c:v>52</c:v>
                  </c:pt>
                  <c:pt idx="7">
                    <c:v>51</c:v>
                  </c:pt>
                  <c:pt idx="8">
                    <c:v>50</c:v>
                  </c:pt>
                  <c:pt idx="9">
                    <c:v>49</c:v>
                  </c:pt>
                  <c:pt idx="10">
                    <c:v>48</c:v>
                  </c:pt>
                  <c:pt idx="11">
                    <c:v>47</c:v>
                  </c:pt>
                  <c:pt idx="12">
                    <c:v>46</c:v>
                  </c:pt>
                  <c:pt idx="13">
                    <c:v>45</c:v>
                  </c:pt>
                  <c:pt idx="14">
                    <c:v>44</c:v>
                  </c:pt>
                  <c:pt idx="15">
                    <c:v>43</c:v>
                  </c:pt>
                  <c:pt idx="16">
                    <c:v>42</c:v>
                  </c:pt>
                  <c:pt idx="17">
                    <c:v>41</c:v>
                  </c:pt>
                  <c:pt idx="18">
                    <c:v>40</c:v>
                  </c:pt>
                  <c:pt idx="19">
                    <c:v>39</c:v>
                  </c:pt>
                  <c:pt idx="20">
                    <c:v>38</c:v>
                  </c:pt>
                  <c:pt idx="21">
                    <c:v>37</c:v>
                  </c:pt>
                  <c:pt idx="22">
                    <c:v>36</c:v>
                  </c:pt>
                  <c:pt idx="23">
                    <c:v>35</c:v>
                  </c:pt>
                  <c:pt idx="24">
                    <c:v>34</c:v>
                  </c:pt>
                  <c:pt idx="25">
                    <c:v>33</c:v>
                  </c:pt>
                  <c:pt idx="26">
                    <c:v>32</c:v>
                  </c:pt>
                  <c:pt idx="27">
                    <c:v>31</c:v>
                  </c:pt>
                  <c:pt idx="28">
                    <c:v>30</c:v>
                  </c:pt>
                  <c:pt idx="29">
                    <c:v>29</c:v>
                  </c:pt>
                  <c:pt idx="30">
                    <c:v>28</c:v>
                  </c:pt>
                  <c:pt idx="31">
                    <c:v>27</c:v>
                  </c:pt>
                  <c:pt idx="32">
                    <c:v>26</c:v>
                  </c:pt>
                  <c:pt idx="33">
                    <c:v>25</c:v>
                  </c:pt>
                  <c:pt idx="34">
                    <c:v>24</c:v>
                  </c:pt>
                  <c:pt idx="35">
                    <c:v>23</c:v>
                  </c:pt>
                  <c:pt idx="36">
                    <c:v>22</c:v>
                  </c:pt>
                  <c:pt idx="37">
                    <c:v>21</c:v>
                  </c:pt>
                  <c:pt idx="38">
                    <c:v>20</c:v>
                  </c:pt>
                  <c:pt idx="39">
                    <c:v>19</c:v>
                  </c:pt>
                  <c:pt idx="40">
                    <c:v>18</c:v>
                  </c:pt>
                  <c:pt idx="41">
                    <c:v>17</c:v>
                  </c:pt>
                  <c:pt idx="42">
                    <c:v>16</c:v>
                  </c:pt>
                  <c:pt idx="43">
                    <c:v>15</c:v>
                  </c:pt>
                  <c:pt idx="44">
                    <c:v>14</c:v>
                  </c:pt>
                  <c:pt idx="45">
                    <c:v>13</c:v>
                  </c:pt>
                  <c:pt idx="46">
                    <c:v>12</c:v>
                  </c:pt>
                  <c:pt idx="47">
                    <c:v>11</c:v>
                  </c:pt>
                  <c:pt idx="48">
                    <c:v>10</c:v>
                  </c:pt>
                  <c:pt idx="49">
                    <c:v>9</c:v>
                  </c:pt>
                  <c:pt idx="50">
                    <c:v>8</c:v>
                  </c:pt>
                  <c:pt idx="51">
                    <c:v>7</c:v>
                  </c:pt>
                  <c:pt idx="52">
                    <c:v>6</c:v>
                  </c:pt>
                  <c:pt idx="53">
                    <c:v>5</c:v>
                  </c:pt>
                  <c:pt idx="54">
                    <c:v>4</c:v>
                  </c:pt>
                  <c:pt idx="55">
                    <c:v>3</c:v>
                  </c:pt>
                  <c:pt idx="56">
                    <c:v>2</c:v>
                  </c:pt>
                  <c:pt idx="57">
                    <c:v>1</c:v>
                  </c:pt>
                </c:lvl>
                <c:lvl>
                  <c:pt idx="0">
                    <c:v>5 grudzień 2017</c:v>
                  </c:pt>
                  <c:pt idx="1">
                    <c:v>6 listopad 2017</c:v>
                  </c:pt>
                  <c:pt idx="2">
                    <c:v>6 listopad 2017</c:v>
                  </c:pt>
                  <c:pt idx="3">
                    <c:v>31 październik 2017</c:v>
                  </c:pt>
                  <c:pt idx="4">
                    <c:v>9 październik 2017</c:v>
                  </c:pt>
                  <c:pt idx="5">
                    <c:v>17 październik 2017</c:v>
                  </c:pt>
                  <c:pt idx="6">
                    <c:v>25 wrzesień 2017</c:v>
                  </c:pt>
                  <c:pt idx="7">
                    <c:v>24 sierpień 2017</c:v>
                  </c:pt>
                  <c:pt idx="8">
                    <c:v>8 sierpień 2017</c:v>
                  </c:pt>
                  <c:pt idx="9">
                    <c:v>14 lipiec 2017</c:v>
                  </c:pt>
                  <c:pt idx="10">
                    <c:v>12 lipiec 2017</c:v>
                  </c:pt>
                  <c:pt idx="11">
                    <c:v>22 czerwiec 2017</c:v>
                  </c:pt>
                  <c:pt idx="12">
                    <c:v>21 czerwiec 2017</c:v>
                  </c:pt>
                  <c:pt idx="13">
                    <c:v>19 czerwiec 2017</c:v>
                  </c:pt>
                  <c:pt idx="14">
                    <c:v>12 czerwiec 2017</c:v>
                  </c:pt>
                  <c:pt idx="15">
                    <c:v>12 czerwiec 2017</c:v>
                  </c:pt>
                  <c:pt idx="16">
                    <c:v>1 czerwiec 2017</c:v>
                  </c:pt>
                  <c:pt idx="17">
                    <c:v>31 maj 2017</c:v>
                  </c:pt>
                  <c:pt idx="18">
                    <c:v>17 maj 2017</c:v>
                  </c:pt>
                  <c:pt idx="19">
                    <c:v>5 maj 2017</c:v>
                  </c:pt>
                  <c:pt idx="20">
                    <c:v>28 kwiecień 2017</c:v>
                  </c:pt>
                  <c:pt idx="21">
                    <c:v>24 kwiecień 2017</c:v>
                  </c:pt>
                  <c:pt idx="22">
                    <c:v>12 kwiecień 2017</c:v>
                  </c:pt>
                  <c:pt idx="23">
                    <c:v>11 kwiecień 2017</c:v>
                  </c:pt>
                  <c:pt idx="24">
                    <c:v>23 luty 2017</c:v>
                  </c:pt>
                  <c:pt idx="25">
                    <c:v>17 luty 2017</c:v>
                  </c:pt>
                  <c:pt idx="26">
                    <c:v>31 styczeń 2017</c:v>
                  </c:pt>
                  <c:pt idx="27">
                    <c:v>31 styczeń 2017</c:v>
                  </c:pt>
                  <c:pt idx="28">
                    <c:v>31 styczeń 2017</c:v>
                  </c:pt>
                  <c:pt idx="29">
                    <c:v>31 styczeń 2017</c:v>
                  </c:pt>
                  <c:pt idx="30">
                    <c:v>23 styczeń 2017</c:v>
                  </c:pt>
                  <c:pt idx="31">
                    <c:v>23 styczeń 2017</c:v>
                  </c:pt>
                  <c:pt idx="32">
                    <c:v>23 styczeń 2017</c:v>
                  </c:pt>
                  <c:pt idx="33">
                    <c:v>12 styczeń 2017</c:v>
                  </c:pt>
                  <c:pt idx="34">
                    <c:v>10 styczeń 2017</c:v>
                  </c:pt>
                  <c:pt idx="35">
                    <c:v>3 styczeń 2017</c:v>
                  </c:pt>
                  <c:pt idx="36">
                    <c:v>15 grudzień 2016</c:v>
                  </c:pt>
                  <c:pt idx="37">
                    <c:v>13 grudzień 2016</c:v>
                  </c:pt>
                  <c:pt idx="38">
                    <c:v>12 grudzień 2016</c:v>
                  </c:pt>
                  <c:pt idx="39">
                    <c:v>23 listopad 2016</c:v>
                  </c:pt>
                  <c:pt idx="40">
                    <c:v>26 październik 2016</c:v>
                  </c:pt>
                  <c:pt idx="41">
                    <c:v>10 październik 2016</c:v>
                  </c:pt>
                  <c:pt idx="42">
                    <c:v>10 październik 2016</c:v>
                  </c:pt>
                  <c:pt idx="43">
                    <c:v>9 wrzesień 2016</c:v>
                  </c:pt>
                  <c:pt idx="44">
                    <c:v>5 wrzesień 2016</c:v>
                  </c:pt>
                  <c:pt idx="45">
                    <c:v>1 wrzesień 2016</c:v>
                  </c:pt>
                  <c:pt idx="46">
                    <c:v>25 lipiec 2016</c:v>
                  </c:pt>
                  <c:pt idx="47">
                    <c:v>13 lipiec 2016</c:v>
                  </c:pt>
                  <c:pt idx="48">
                    <c:v>19 maj 2016</c:v>
                  </c:pt>
                  <c:pt idx="49">
                    <c:v>9 maj 2016</c:v>
                  </c:pt>
                  <c:pt idx="50">
                    <c:v>4 maj 2016</c:v>
                  </c:pt>
                  <c:pt idx="51">
                    <c:v>29 kwiecień 2016</c:v>
                  </c:pt>
                  <c:pt idx="52">
                    <c:v>17 luty 2016</c:v>
                  </c:pt>
                  <c:pt idx="53">
                    <c:v>4 luty 2016</c:v>
                  </c:pt>
                  <c:pt idx="54">
                    <c:v>3 luty 2016</c:v>
                  </c:pt>
                  <c:pt idx="55">
                    <c:v>2 luty 2016</c:v>
                  </c:pt>
                  <c:pt idx="56">
                    <c:v>27 styczeń 2016</c:v>
                  </c:pt>
                  <c:pt idx="57">
                    <c:v>8 styczeń 2016</c:v>
                  </c:pt>
                </c:lvl>
              </c:multiLvlStrCache>
            </c:multiLvlStrRef>
          </c:cat>
          <c:val>
            <c:numRef>
              <c:f>'Buduj 16-17'!$I$2:$I$59</c:f>
              <c:numCache>
                <c:formatCode>0%</c:formatCode>
                <c:ptCount val="58"/>
                <c:pt idx="0">
                  <c:v>1.1576659677791201</c:v>
                </c:pt>
                <c:pt idx="1">
                  <c:v>1.1630261458277602</c:v>
                </c:pt>
                <c:pt idx="2">
                  <c:v>1.4994019288241744</c:v>
                </c:pt>
                <c:pt idx="3">
                  <c:v>1.7380676331087748</c:v>
                </c:pt>
                <c:pt idx="4">
                  <c:v>1.0250765283285608</c:v>
                </c:pt>
                <c:pt idx="5">
                  <c:v>1.0413617905642545</c:v>
                </c:pt>
                <c:pt idx="6">
                  <c:v>1.2148605458439516</c:v>
                </c:pt>
                <c:pt idx="7">
                  <c:v>1.4728869000677507</c:v>
                </c:pt>
                <c:pt idx="8">
                  <c:v>1.2148605458439516</c:v>
                </c:pt>
                <c:pt idx="9">
                  <c:v>1.5920268957441701</c:v>
                </c:pt>
                <c:pt idx="10">
                  <c:v>1.5920268957441701</c:v>
                </c:pt>
                <c:pt idx="11">
                  <c:v>1.0517149801462387</c:v>
                </c:pt>
                <c:pt idx="12">
                  <c:v>1.0993512348823125</c:v>
                </c:pt>
                <c:pt idx="13">
                  <c:v>1.2638967178286935</c:v>
                </c:pt>
                <c:pt idx="14">
                  <c:v>1.5239434491446477</c:v>
                </c:pt>
                <c:pt idx="15">
                  <c:v>1.2313340352399116</c:v>
                </c:pt>
                <c:pt idx="16">
                  <c:v>1.1804162735400319</c:v>
                </c:pt>
                <c:pt idx="17">
                  <c:v>0.68590869247770159</c:v>
                </c:pt>
                <c:pt idx="18">
                  <c:v>1.1889727172541937</c:v>
                </c:pt>
                <c:pt idx="19">
                  <c:v>1.1612600482400981</c:v>
                </c:pt>
                <c:pt idx="20">
                  <c:v>1.071010499384085</c:v>
                </c:pt>
                <c:pt idx="21">
                  <c:v>0.94291647365848175</c:v>
                </c:pt>
                <c:pt idx="22">
                  <c:v>0.94685242100107747</c:v>
                </c:pt>
                <c:pt idx="23">
                  <c:v>0.82784843908618133</c:v>
                </c:pt>
                <c:pt idx="24">
                  <c:v>0.73500230299702063</c:v>
                </c:pt>
                <c:pt idx="25">
                  <c:v>0.96088564846582991</c:v>
                </c:pt>
                <c:pt idx="26">
                  <c:v>0.80587182973699334</c:v>
                </c:pt>
                <c:pt idx="27">
                  <c:v>0.69334640238653278</c:v>
                </c:pt>
                <c:pt idx="28">
                  <c:v>0.92104216232456348</c:v>
                </c:pt>
                <c:pt idx="29">
                  <c:v>0.77291701946672164</c:v>
                </c:pt>
                <c:pt idx="30">
                  <c:v>0.70624616359110826</c:v>
                </c:pt>
                <c:pt idx="31">
                  <c:v>0.90973168626596979</c:v>
                </c:pt>
                <c:pt idx="32">
                  <c:v>0.69534000445726851</c:v>
                </c:pt>
                <c:pt idx="33">
                  <c:v>0.78496072322504618</c:v>
                </c:pt>
                <c:pt idx="34">
                  <c:v>0.81503635273721042</c:v>
                </c:pt>
                <c:pt idx="35">
                  <c:v>0.79645495364480978</c:v>
                </c:pt>
                <c:pt idx="36">
                  <c:v>1.0075368890434451</c:v>
                </c:pt>
                <c:pt idx="37">
                  <c:v>0.86562776097560978</c:v>
                </c:pt>
                <c:pt idx="38">
                  <c:v>0.81131773895963732</c:v>
                </c:pt>
                <c:pt idx="39">
                  <c:v>0.97078530861887147</c:v>
                </c:pt>
                <c:pt idx="40">
                  <c:v>0.93929309423242469</c:v>
                </c:pt>
                <c:pt idx="41">
                  <c:v>0.92612216230803523</c:v>
                </c:pt>
                <c:pt idx="42">
                  <c:v>0.87243138083111149</c:v>
                </c:pt>
                <c:pt idx="43">
                  <c:v>0.49923736897300641</c:v>
                </c:pt>
                <c:pt idx="44">
                  <c:v>0.82635237360501568</c:v>
                </c:pt>
                <c:pt idx="45">
                  <c:v>0.74739811584848492</c:v>
                </c:pt>
                <c:pt idx="46">
                  <c:v>0.77930342405574471</c:v>
                </c:pt>
                <c:pt idx="47">
                  <c:v>0.87152892733030096</c:v>
                </c:pt>
                <c:pt idx="48">
                  <c:v>0.88398641821383039</c:v>
                </c:pt>
                <c:pt idx="49">
                  <c:v>0.74520607161904762</c:v>
                </c:pt>
                <c:pt idx="50">
                  <c:v>0.86210680490523961</c:v>
                </c:pt>
                <c:pt idx="51">
                  <c:v>1.0830400511307392</c:v>
                </c:pt>
                <c:pt idx="52">
                  <c:v>1.2394136111446654</c:v>
                </c:pt>
                <c:pt idx="53">
                  <c:v>0.81596032088333337</c:v>
                </c:pt>
                <c:pt idx="54">
                  <c:v>0.93983250758518522</c:v>
                </c:pt>
                <c:pt idx="55">
                  <c:v>0.81873825502693931</c:v>
                </c:pt>
                <c:pt idx="56">
                  <c:v>1.2059378473057789</c:v>
                </c:pt>
                <c:pt idx="57">
                  <c:v>0.91724321075999116</c:v>
                </c:pt>
              </c:numCache>
            </c:numRef>
          </c:val>
          <c:smooth val="0"/>
        </c:ser>
        <c:ser>
          <c:idx val="2"/>
          <c:order val="2"/>
          <c:tx>
            <c:v>100</c:v>
          </c:tx>
          <c:spPr>
            <a:ln w="31750" cap="rnd">
              <a:solidFill>
                <a:srgbClr val="FFC000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multiLvlStrRef>
              <c:f>'Buduj 16-17'!$C$2:$D$59</c:f>
              <c:multiLvlStrCache>
                <c:ptCount val="58"/>
                <c:lvl>
                  <c:pt idx="0">
                    <c:v>58</c:v>
                  </c:pt>
                  <c:pt idx="1">
                    <c:v>57</c:v>
                  </c:pt>
                  <c:pt idx="2">
                    <c:v>56</c:v>
                  </c:pt>
                  <c:pt idx="3">
                    <c:v>55</c:v>
                  </c:pt>
                  <c:pt idx="4">
                    <c:v>54</c:v>
                  </c:pt>
                  <c:pt idx="5">
                    <c:v>53</c:v>
                  </c:pt>
                  <c:pt idx="6">
                    <c:v>52</c:v>
                  </c:pt>
                  <c:pt idx="7">
                    <c:v>51</c:v>
                  </c:pt>
                  <c:pt idx="8">
                    <c:v>50</c:v>
                  </c:pt>
                  <c:pt idx="9">
                    <c:v>49</c:v>
                  </c:pt>
                  <c:pt idx="10">
                    <c:v>48</c:v>
                  </c:pt>
                  <c:pt idx="11">
                    <c:v>47</c:v>
                  </c:pt>
                  <c:pt idx="12">
                    <c:v>46</c:v>
                  </c:pt>
                  <c:pt idx="13">
                    <c:v>45</c:v>
                  </c:pt>
                  <c:pt idx="14">
                    <c:v>44</c:v>
                  </c:pt>
                  <c:pt idx="15">
                    <c:v>43</c:v>
                  </c:pt>
                  <c:pt idx="16">
                    <c:v>42</c:v>
                  </c:pt>
                  <c:pt idx="17">
                    <c:v>41</c:v>
                  </c:pt>
                  <c:pt idx="18">
                    <c:v>40</c:v>
                  </c:pt>
                  <c:pt idx="19">
                    <c:v>39</c:v>
                  </c:pt>
                  <c:pt idx="20">
                    <c:v>38</c:v>
                  </c:pt>
                  <c:pt idx="21">
                    <c:v>37</c:v>
                  </c:pt>
                  <c:pt idx="22">
                    <c:v>36</c:v>
                  </c:pt>
                  <c:pt idx="23">
                    <c:v>35</c:v>
                  </c:pt>
                  <c:pt idx="24">
                    <c:v>34</c:v>
                  </c:pt>
                  <c:pt idx="25">
                    <c:v>33</c:v>
                  </c:pt>
                  <c:pt idx="26">
                    <c:v>32</c:v>
                  </c:pt>
                  <c:pt idx="27">
                    <c:v>31</c:v>
                  </c:pt>
                  <c:pt idx="28">
                    <c:v>30</c:v>
                  </c:pt>
                  <c:pt idx="29">
                    <c:v>29</c:v>
                  </c:pt>
                  <c:pt idx="30">
                    <c:v>28</c:v>
                  </c:pt>
                  <c:pt idx="31">
                    <c:v>27</c:v>
                  </c:pt>
                  <c:pt idx="32">
                    <c:v>26</c:v>
                  </c:pt>
                  <c:pt idx="33">
                    <c:v>25</c:v>
                  </c:pt>
                  <c:pt idx="34">
                    <c:v>24</c:v>
                  </c:pt>
                  <c:pt idx="35">
                    <c:v>23</c:v>
                  </c:pt>
                  <c:pt idx="36">
                    <c:v>22</c:v>
                  </c:pt>
                  <c:pt idx="37">
                    <c:v>21</c:v>
                  </c:pt>
                  <c:pt idx="38">
                    <c:v>20</c:v>
                  </c:pt>
                  <c:pt idx="39">
                    <c:v>19</c:v>
                  </c:pt>
                  <c:pt idx="40">
                    <c:v>18</c:v>
                  </c:pt>
                  <c:pt idx="41">
                    <c:v>17</c:v>
                  </c:pt>
                  <c:pt idx="42">
                    <c:v>16</c:v>
                  </c:pt>
                  <c:pt idx="43">
                    <c:v>15</c:v>
                  </c:pt>
                  <c:pt idx="44">
                    <c:v>14</c:v>
                  </c:pt>
                  <c:pt idx="45">
                    <c:v>13</c:v>
                  </c:pt>
                  <c:pt idx="46">
                    <c:v>12</c:v>
                  </c:pt>
                  <c:pt idx="47">
                    <c:v>11</c:v>
                  </c:pt>
                  <c:pt idx="48">
                    <c:v>10</c:v>
                  </c:pt>
                  <c:pt idx="49">
                    <c:v>9</c:v>
                  </c:pt>
                  <c:pt idx="50">
                    <c:v>8</c:v>
                  </c:pt>
                  <c:pt idx="51">
                    <c:v>7</c:v>
                  </c:pt>
                  <c:pt idx="52">
                    <c:v>6</c:v>
                  </c:pt>
                  <c:pt idx="53">
                    <c:v>5</c:v>
                  </c:pt>
                  <c:pt idx="54">
                    <c:v>4</c:v>
                  </c:pt>
                  <c:pt idx="55">
                    <c:v>3</c:v>
                  </c:pt>
                  <c:pt idx="56">
                    <c:v>2</c:v>
                  </c:pt>
                  <c:pt idx="57">
                    <c:v>1</c:v>
                  </c:pt>
                </c:lvl>
                <c:lvl>
                  <c:pt idx="0">
                    <c:v>5 grudzień 2017</c:v>
                  </c:pt>
                  <c:pt idx="1">
                    <c:v>6 listopad 2017</c:v>
                  </c:pt>
                  <c:pt idx="2">
                    <c:v>6 listopad 2017</c:v>
                  </c:pt>
                  <c:pt idx="3">
                    <c:v>31 październik 2017</c:v>
                  </c:pt>
                  <c:pt idx="4">
                    <c:v>9 październik 2017</c:v>
                  </c:pt>
                  <c:pt idx="5">
                    <c:v>17 październik 2017</c:v>
                  </c:pt>
                  <c:pt idx="6">
                    <c:v>25 wrzesień 2017</c:v>
                  </c:pt>
                  <c:pt idx="7">
                    <c:v>24 sierpień 2017</c:v>
                  </c:pt>
                  <c:pt idx="8">
                    <c:v>8 sierpień 2017</c:v>
                  </c:pt>
                  <c:pt idx="9">
                    <c:v>14 lipiec 2017</c:v>
                  </c:pt>
                  <c:pt idx="10">
                    <c:v>12 lipiec 2017</c:v>
                  </c:pt>
                  <c:pt idx="11">
                    <c:v>22 czerwiec 2017</c:v>
                  </c:pt>
                  <c:pt idx="12">
                    <c:v>21 czerwiec 2017</c:v>
                  </c:pt>
                  <c:pt idx="13">
                    <c:v>19 czerwiec 2017</c:v>
                  </c:pt>
                  <c:pt idx="14">
                    <c:v>12 czerwiec 2017</c:v>
                  </c:pt>
                  <c:pt idx="15">
                    <c:v>12 czerwiec 2017</c:v>
                  </c:pt>
                  <c:pt idx="16">
                    <c:v>1 czerwiec 2017</c:v>
                  </c:pt>
                  <c:pt idx="17">
                    <c:v>31 maj 2017</c:v>
                  </c:pt>
                  <c:pt idx="18">
                    <c:v>17 maj 2017</c:v>
                  </c:pt>
                  <c:pt idx="19">
                    <c:v>5 maj 2017</c:v>
                  </c:pt>
                  <c:pt idx="20">
                    <c:v>28 kwiecień 2017</c:v>
                  </c:pt>
                  <c:pt idx="21">
                    <c:v>24 kwiecień 2017</c:v>
                  </c:pt>
                  <c:pt idx="22">
                    <c:v>12 kwiecień 2017</c:v>
                  </c:pt>
                  <c:pt idx="23">
                    <c:v>11 kwiecień 2017</c:v>
                  </c:pt>
                  <c:pt idx="24">
                    <c:v>23 luty 2017</c:v>
                  </c:pt>
                  <c:pt idx="25">
                    <c:v>17 luty 2017</c:v>
                  </c:pt>
                  <c:pt idx="26">
                    <c:v>31 styczeń 2017</c:v>
                  </c:pt>
                  <c:pt idx="27">
                    <c:v>31 styczeń 2017</c:v>
                  </c:pt>
                  <c:pt idx="28">
                    <c:v>31 styczeń 2017</c:v>
                  </c:pt>
                  <c:pt idx="29">
                    <c:v>31 styczeń 2017</c:v>
                  </c:pt>
                  <c:pt idx="30">
                    <c:v>23 styczeń 2017</c:v>
                  </c:pt>
                  <c:pt idx="31">
                    <c:v>23 styczeń 2017</c:v>
                  </c:pt>
                  <c:pt idx="32">
                    <c:v>23 styczeń 2017</c:v>
                  </c:pt>
                  <c:pt idx="33">
                    <c:v>12 styczeń 2017</c:v>
                  </c:pt>
                  <c:pt idx="34">
                    <c:v>10 styczeń 2017</c:v>
                  </c:pt>
                  <c:pt idx="35">
                    <c:v>3 styczeń 2017</c:v>
                  </c:pt>
                  <c:pt idx="36">
                    <c:v>15 grudzień 2016</c:v>
                  </c:pt>
                  <c:pt idx="37">
                    <c:v>13 grudzień 2016</c:v>
                  </c:pt>
                  <c:pt idx="38">
                    <c:v>12 grudzień 2016</c:v>
                  </c:pt>
                  <c:pt idx="39">
                    <c:v>23 listopad 2016</c:v>
                  </c:pt>
                  <c:pt idx="40">
                    <c:v>26 październik 2016</c:v>
                  </c:pt>
                  <c:pt idx="41">
                    <c:v>10 październik 2016</c:v>
                  </c:pt>
                  <c:pt idx="42">
                    <c:v>10 październik 2016</c:v>
                  </c:pt>
                  <c:pt idx="43">
                    <c:v>9 wrzesień 2016</c:v>
                  </c:pt>
                  <c:pt idx="44">
                    <c:v>5 wrzesień 2016</c:v>
                  </c:pt>
                  <c:pt idx="45">
                    <c:v>1 wrzesień 2016</c:v>
                  </c:pt>
                  <c:pt idx="46">
                    <c:v>25 lipiec 2016</c:v>
                  </c:pt>
                  <c:pt idx="47">
                    <c:v>13 lipiec 2016</c:v>
                  </c:pt>
                  <c:pt idx="48">
                    <c:v>19 maj 2016</c:v>
                  </c:pt>
                  <c:pt idx="49">
                    <c:v>9 maj 2016</c:v>
                  </c:pt>
                  <c:pt idx="50">
                    <c:v>4 maj 2016</c:v>
                  </c:pt>
                  <c:pt idx="51">
                    <c:v>29 kwiecień 2016</c:v>
                  </c:pt>
                  <c:pt idx="52">
                    <c:v>17 luty 2016</c:v>
                  </c:pt>
                  <c:pt idx="53">
                    <c:v>4 luty 2016</c:v>
                  </c:pt>
                  <c:pt idx="54">
                    <c:v>3 luty 2016</c:v>
                  </c:pt>
                  <c:pt idx="55">
                    <c:v>2 luty 2016</c:v>
                  </c:pt>
                  <c:pt idx="56">
                    <c:v>27 styczeń 2016</c:v>
                  </c:pt>
                  <c:pt idx="57">
                    <c:v>8 styczeń 2016</c:v>
                  </c:pt>
                </c:lvl>
              </c:multiLvlStrCache>
            </c:multiLvlStrRef>
          </c:cat>
          <c:val>
            <c:numRef>
              <c:f>'Buduj 16-17'!$K$2:$K$59</c:f>
              <c:numCache>
                <c:formatCode>0%</c:formatCode>
                <c:ptCount val="5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  <c:pt idx="29">
                  <c:v>1</c:v>
                </c:pt>
                <c:pt idx="30">
                  <c:v>1</c:v>
                </c:pt>
                <c:pt idx="31">
                  <c:v>1</c:v>
                </c:pt>
                <c:pt idx="32">
                  <c:v>1</c:v>
                </c:pt>
                <c:pt idx="33">
                  <c:v>1</c:v>
                </c:pt>
                <c:pt idx="34">
                  <c:v>1</c:v>
                </c:pt>
                <c:pt idx="35">
                  <c:v>1</c:v>
                </c:pt>
                <c:pt idx="36">
                  <c:v>1</c:v>
                </c:pt>
                <c:pt idx="37">
                  <c:v>1</c:v>
                </c:pt>
                <c:pt idx="38">
                  <c:v>1</c:v>
                </c:pt>
                <c:pt idx="39">
                  <c:v>1</c:v>
                </c:pt>
                <c:pt idx="40">
                  <c:v>1</c:v>
                </c:pt>
                <c:pt idx="41">
                  <c:v>1</c:v>
                </c:pt>
                <c:pt idx="42">
                  <c:v>1</c:v>
                </c:pt>
                <c:pt idx="43">
                  <c:v>1</c:v>
                </c:pt>
                <c:pt idx="44">
                  <c:v>1</c:v>
                </c:pt>
                <c:pt idx="45">
                  <c:v>1</c:v>
                </c:pt>
                <c:pt idx="46">
                  <c:v>1</c:v>
                </c:pt>
                <c:pt idx="47">
                  <c:v>1</c:v>
                </c:pt>
                <c:pt idx="48">
                  <c:v>1</c:v>
                </c:pt>
                <c:pt idx="49">
                  <c:v>1</c:v>
                </c:pt>
                <c:pt idx="50">
                  <c:v>1</c:v>
                </c:pt>
                <c:pt idx="51">
                  <c:v>1</c:v>
                </c:pt>
                <c:pt idx="52">
                  <c:v>1</c:v>
                </c:pt>
                <c:pt idx="53">
                  <c:v>1</c:v>
                </c:pt>
                <c:pt idx="54">
                  <c:v>1</c:v>
                </c:pt>
                <c:pt idx="55">
                  <c:v>1</c:v>
                </c:pt>
                <c:pt idx="56">
                  <c:v>1</c:v>
                </c:pt>
                <c:pt idx="57">
                  <c:v>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63039216"/>
        <c:axId val="1063026704"/>
      </c:lineChart>
      <c:catAx>
        <c:axId val="1063039216"/>
        <c:scaling>
          <c:orientation val="maxMin"/>
        </c:scaling>
        <c:delete val="0"/>
        <c:axPos val="b"/>
        <c:minorGridlines>
          <c:spPr>
            <a:ln>
              <a:noFill/>
            </a:ln>
            <a:effectLst/>
          </c:spPr>
        </c:minorGridlines>
        <c:numFmt formatCode="General" sourceLinked="0"/>
        <c:majorTickMark val="out"/>
        <c:minorTickMark val="none"/>
        <c:tickLblPos val="low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 algn="ctr">
              <a:defRPr lang="pl-PL" sz="8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pl-PL"/>
          </a:p>
        </c:txPr>
        <c:crossAx val="1063026704"/>
        <c:crosses val="autoZero"/>
        <c:auto val="1"/>
        <c:lblAlgn val="ctr"/>
        <c:lblOffset val="300"/>
        <c:tickLblSkip val="10"/>
        <c:tickMarkSkip val="10"/>
        <c:noMultiLvlLbl val="1"/>
      </c:catAx>
      <c:valAx>
        <c:axId val="1063026704"/>
        <c:scaling>
          <c:orientation val="minMax"/>
          <c:max val="1.8"/>
          <c:min val="0.4"/>
        </c:scaling>
        <c:delete val="0"/>
        <c:axPos val="r"/>
        <c:majorGridlines>
          <c:spPr>
            <a:ln w="9525" cap="flat" cmpd="sng" algn="ctr">
              <a:solidFill>
                <a:schemeClr val="bg1">
                  <a:lumMod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high"/>
        <c:spPr>
          <a:noFill/>
          <a:ln>
            <a:solidFill>
              <a:schemeClr val="bg1"/>
            </a:solidFill>
          </a:ln>
          <a:effectLst/>
        </c:spPr>
        <c:txPr>
          <a:bodyPr rot="-60000000" spcFirstLastPara="1" vertOverflow="ellipsis" vert="horz" wrap="square" anchor="ctr" anchorCtr="0"/>
          <a:lstStyle/>
          <a:p>
            <a:pPr algn="ctr">
              <a:defRPr lang="pl-PL" sz="8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pl-PL"/>
          </a:p>
        </c:txPr>
        <c:crossAx val="1063039216"/>
        <c:crosses val="autoZero"/>
        <c:crossBetween val="between"/>
      </c:valAx>
      <c:spPr>
        <a:solidFill>
          <a:schemeClr val="lt1"/>
        </a:solidFill>
        <a:ln w="25400" cap="flat" cmpd="sng" algn="ctr">
          <a:solidFill>
            <a:schemeClr val="bg1"/>
          </a:solidFill>
          <a:prstDash val="solid"/>
        </a:ln>
        <a:effectLst/>
      </c:spPr>
    </c:plotArea>
    <c:legend>
      <c:legendPos val="r"/>
      <c:legendEntry>
        <c:idx val="2"/>
        <c:delete val="1"/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lang="pl-PL"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pl-PL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lang="pl-PL"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pl-PL"/>
          </a:p>
        </c:txPr>
      </c:legendEntry>
      <c:layout>
        <c:manualLayout>
          <c:xMode val="edge"/>
          <c:yMode val="edge"/>
          <c:x val="9.6328404362300737E-2"/>
          <c:y val="0.32230727942655002"/>
          <c:w val="0.41631078631424706"/>
          <c:h val="0.1466306717163417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pl-PL" sz="10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2439249798511277E-2"/>
          <c:y val="0.14491747545270489"/>
          <c:w val="0.90998980103174154"/>
          <c:h val="0.71144256683476226"/>
        </c:manualLayout>
      </c:layout>
      <c:lineChart>
        <c:grouping val="standard"/>
        <c:varyColors val="0"/>
        <c:ser>
          <c:idx val="0"/>
          <c:order val="0"/>
          <c:tx>
            <c:strRef>
              <c:f>MATERIAŁY!$B$4</c:f>
              <c:strCache>
                <c:ptCount val="1"/>
                <c:pt idx="0">
                  <c:v>szyna  60E1AX [tona]</c:v>
                </c:pt>
              </c:strCache>
            </c:strRef>
          </c:tx>
          <c:spPr>
            <a:ln w="38100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5.6885589062151729E-2"/>
                  <c:y val="4.3687927507659275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3.1339363161250831E-3"/>
                  <c:y val="2.63702154699576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MATERIAŁY!$O$3:$V$3</c:f>
              <c:strCache>
                <c:ptCount val="8"/>
                <c:pt idx="0">
                  <c:v>I kw. 2016</c:v>
                </c:pt>
                <c:pt idx="1">
                  <c:v>II kw. 2016</c:v>
                </c:pt>
                <c:pt idx="2">
                  <c:v>III kw. 2016</c:v>
                </c:pt>
                <c:pt idx="3">
                  <c:v>IV kw. 2016</c:v>
                </c:pt>
                <c:pt idx="4">
                  <c:v>I kw. 2017</c:v>
                </c:pt>
                <c:pt idx="5">
                  <c:v>II kw. 2017</c:v>
                </c:pt>
                <c:pt idx="6">
                  <c:v>III kw. 2017</c:v>
                </c:pt>
                <c:pt idx="7">
                  <c:v>IV kw. 2017</c:v>
                </c:pt>
              </c:strCache>
            </c:strRef>
          </c:cat>
          <c:val>
            <c:numRef>
              <c:f>MATERIAŁY!$O$5:$V$5</c:f>
              <c:numCache>
                <c:formatCode>0.00%</c:formatCode>
                <c:ptCount val="8"/>
                <c:pt idx="0">
                  <c:v>1.0049063072647968E-3</c:v>
                </c:pt>
                <c:pt idx="1">
                  <c:v>-1.00591715976317E-3</c:v>
                </c:pt>
                <c:pt idx="2">
                  <c:v>1.2376671142506845E-2</c:v>
                </c:pt>
                <c:pt idx="3">
                  <c:v>1.3586005830903858E-2</c:v>
                </c:pt>
                <c:pt idx="4">
                  <c:v>1.2376671142506845E-2</c:v>
                </c:pt>
                <c:pt idx="5">
                  <c:v>1.3586005830903858E-2</c:v>
                </c:pt>
                <c:pt idx="6">
                  <c:v>2.1346754599097739E-2</c:v>
                </c:pt>
                <c:pt idx="7">
                  <c:v>2.2138728323699453E-2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MATERIAŁY!$B$6</c:f>
              <c:strCache>
                <c:ptCount val="1"/>
                <c:pt idx="0">
                  <c:v>podkład strunobetonowy Ps-94 [szt.]</c:v>
                </c:pt>
              </c:strCache>
            </c:strRef>
          </c:tx>
          <c:spPr>
            <a:ln w="38100" cap="rnd">
              <a:solidFill>
                <a:srgbClr val="009999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5.6791932095026011E-2"/>
                  <c:y val="-1.17028995568025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304194128762194E-2"/>
                  <c:y val="3.33359946714906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2730818547278414E-3"/>
                  <c:y val="-4.44479928953208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4.4847709351445155E-3"/>
                  <c:y val="2.7779995559575514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MATERIAŁY!$O$3:$V$3</c:f>
              <c:strCache>
                <c:ptCount val="8"/>
                <c:pt idx="0">
                  <c:v>I kw. 2016</c:v>
                </c:pt>
                <c:pt idx="1">
                  <c:v>II kw. 2016</c:v>
                </c:pt>
                <c:pt idx="2">
                  <c:v>III kw. 2016</c:v>
                </c:pt>
                <c:pt idx="3">
                  <c:v>IV kw. 2016</c:v>
                </c:pt>
                <c:pt idx="4">
                  <c:v>I kw. 2017</c:v>
                </c:pt>
                <c:pt idx="5">
                  <c:v>II kw. 2017</c:v>
                </c:pt>
                <c:pt idx="6">
                  <c:v>III kw. 2017</c:v>
                </c:pt>
                <c:pt idx="7">
                  <c:v>IV kw. 2017</c:v>
                </c:pt>
              </c:strCache>
            </c:strRef>
          </c:cat>
          <c:val>
            <c:numRef>
              <c:f>MATERIAŁY!$O$6:$V$6</c:f>
              <c:numCache>
                <c:formatCode>0.00%</c:formatCode>
                <c:ptCount val="8"/>
                <c:pt idx="0">
                  <c:v>2.1729185727356048E-3</c:v>
                </c:pt>
                <c:pt idx="1">
                  <c:v>-2.1776504297994492E-3</c:v>
                </c:pt>
                <c:pt idx="2">
                  <c:v>-1.3385872399605869E-2</c:v>
                </c:pt>
                <c:pt idx="3">
                  <c:v>-3.8459330692841576E-3</c:v>
                </c:pt>
                <c:pt idx="4">
                  <c:v>-9.7304103943662845E-4</c:v>
                </c:pt>
                <c:pt idx="5">
                  <c:v>3.930056387765557E-3</c:v>
                </c:pt>
                <c:pt idx="6">
                  <c:v>1.6754750927696072E-2</c:v>
                </c:pt>
                <c:pt idx="7">
                  <c:v>1.1642364643381975E-2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MATERIAŁY!$B$7</c:f>
              <c:strCache>
                <c:ptCount val="1"/>
                <c:pt idx="0">
                  <c:v>tłuczeń, uziarnienie 31,5-63mm [tona]</c:v>
                </c:pt>
              </c:strCache>
            </c:strRef>
          </c:tx>
          <c:spPr>
            <a:ln w="38100" cap="rnd">
              <a:solidFill>
                <a:srgbClr val="339933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3.1339363161250831E-3"/>
                  <c:y val="-2.91482150259152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MATERIAŁY!$O$3:$V$3</c:f>
              <c:strCache>
                <c:ptCount val="8"/>
                <c:pt idx="0">
                  <c:v>I kw. 2016</c:v>
                </c:pt>
                <c:pt idx="1">
                  <c:v>II kw. 2016</c:v>
                </c:pt>
                <c:pt idx="2">
                  <c:v>III kw. 2016</c:v>
                </c:pt>
                <c:pt idx="3">
                  <c:v>IV kw. 2016</c:v>
                </c:pt>
                <c:pt idx="4">
                  <c:v>I kw. 2017</c:v>
                </c:pt>
                <c:pt idx="5">
                  <c:v>II kw. 2017</c:v>
                </c:pt>
                <c:pt idx="6">
                  <c:v>III kw. 2017</c:v>
                </c:pt>
                <c:pt idx="7">
                  <c:v>IV kw. 2017</c:v>
                </c:pt>
              </c:strCache>
            </c:strRef>
          </c:cat>
          <c:val>
            <c:numRef>
              <c:f>MATERIAŁY!$O$7:$V$7</c:f>
              <c:numCache>
                <c:formatCode>0.00%</c:formatCode>
                <c:ptCount val="8"/>
                <c:pt idx="0">
                  <c:v>-6.978155339805836E-3</c:v>
                </c:pt>
                <c:pt idx="1">
                  <c:v>6.9297981319673685E-3</c:v>
                </c:pt>
                <c:pt idx="2">
                  <c:v>1.2582384661473989E-2</c:v>
                </c:pt>
                <c:pt idx="3">
                  <c:v>1.4943215780035879E-2</c:v>
                </c:pt>
                <c:pt idx="4">
                  <c:v>1.4059228238109456E-2</c:v>
                </c:pt>
                <c:pt idx="5">
                  <c:v>1.4795994619638209E-2</c:v>
                </c:pt>
                <c:pt idx="6">
                  <c:v>1.5237526142814373E-2</c:v>
                </c:pt>
                <c:pt idx="7">
                  <c:v>2.4130273871206476E-2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MATERIAŁY!$B$9</c:f>
              <c:strCache>
                <c:ptCount val="1"/>
                <c:pt idx="0">
                  <c:v>Rozjazd torów zwyczajny Rz S60-300-1:9 ss [kpl.]</c:v>
                </c:pt>
              </c:strCache>
            </c:strRef>
          </c:tx>
          <c:spPr>
            <a:ln w="38100" cap="rnd">
              <a:solidFill>
                <a:srgbClr val="0000FF"/>
              </a:solidFill>
              <a:round/>
            </a:ln>
            <a:effectLst>
              <a:outerShdw blurRad="50800" dist="50800" dir="5400000" algn="ctr" rotWithShape="0">
                <a:sysClr val="window" lastClr="FFFFFF"/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6.3437057389913704E-2"/>
                  <c:y val="6.06292934584673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6.3219060170109434E-3"/>
                  <c:y val="-3.47042141378303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MATERIAŁY!$O$3:$V$3</c:f>
              <c:strCache>
                <c:ptCount val="8"/>
                <c:pt idx="0">
                  <c:v>I kw. 2016</c:v>
                </c:pt>
                <c:pt idx="1">
                  <c:v>II kw. 2016</c:v>
                </c:pt>
                <c:pt idx="2">
                  <c:v>III kw. 2016</c:v>
                </c:pt>
                <c:pt idx="3">
                  <c:v>IV kw. 2016</c:v>
                </c:pt>
                <c:pt idx="4">
                  <c:v>I kw. 2017</c:v>
                </c:pt>
                <c:pt idx="5">
                  <c:v>II kw. 2017</c:v>
                </c:pt>
                <c:pt idx="6">
                  <c:v>III kw. 2017</c:v>
                </c:pt>
                <c:pt idx="7">
                  <c:v>IV kw. 2017</c:v>
                </c:pt>
              </c:strCache>
            </c:strRef>
          </c:cat>
          <c:val>
            <c:numRef>
              <c:f>MATERIAŁY!$O$9:$V$9</c:f>
              <c:numCache>
                <c:formatCode>0.00%</c:formatCode>
                <c:ptCount val="8"/>
                <c:pt idx="0">
                  <c:v>-1.1462893545877151E-3</c:v>
                </c:pt>
                <c:pt idx="1">
                  <c:v>1.1449768797791027E-3</c:v>
                </c:pt>
                <c:pt idx="2">
                  <c:v>0</c:v>
                </c:pt>
                <c:pt idx="3">
                  <c:v>9.0988862972711804E-3</c:v>
                </c:pt>
                <c:pt idx="4">
                  <c:v>2.7299105761624531E-2</c:v>
                </c:pt>
                <c:pt idx="5">
                  <c:v>3.3430738244582647E-2</c:v>
                </c:pt>
                <c:pt idx="6">
                  <c:v>4.3052736793178448E-2</c:v>
                </c:pt>
                <c:pt idx="7">
                  <c:v>3.4811796317299692E-2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MATERIAŁY!$B$11</c:f>
              <c:strCache>
                <c:ptCount val="1"/>
                <c:pt idx="0">
                  <c:v>Beton (C20/25) [m3]</c:v>
                </c:pt>
              </c:strCache>
            </c:strRef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1.8065064857221244E-2"/>
                  <c:y val="-4.37158412069067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3.6550287477816266E-2"/>
                  <c:y val="3.05579951155328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2235264335466482E-2"/>
                  <c:y val="2.77799955595755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2.2694021599526464E-3"/>
                  <c:y val="-1.0185880703681271E-16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MATERIAŁY!$O$3:$V$3</c:f>
              <c:strCache>
                <c:ptCount val="8"/>
                <c:pt idx="0">
                  <c:v>I kw. 2016</c:v>
                </c:pt>
                <c:pt idx="1">
                  <c:v>II kw. 2016</c:v>
                </c:pt>
                <c:pt idx="2">
                  <c:v>III kw. 2016</c:v>
                </c:pt>
                <c:pt idx="3">
                  <c:v>IV kw. 2016</c:v>
                </c:pt>
                <c:pt idx="4">
                  <c:v>I kw. 2017</c:v>
                </c:pt>
                <c:pt idx="5">
                  <c:v>II kw. 2017</c:v>
                </c:pt>
                <c:pt idx="6">
                  <c:v>III kw. 2017</c:v>
                </c:pt>
                <c:pt idx="7">
                  <c:v>IV kw. 2017</c:v>
                </c:pt>
              </c:strCache>
            </c:strRef>
          </c:cat>
          <c:val>
            <c:numRef>
              <c:f>MATERIAŁY!$O$11:$V$11</c:f>
              <c:numCache>
                <c:formatCode>0.00%</c:formatCode>
                <c:ptCount val="8"/>
                <c:pt idx="0">
                  <c:v>3.4254293054490903E-3</c:v>
                </c:pt>
                <c:pt idx="1">
                  <c:v>-3.4372032020260068E-3</c:v>
                </c:pt>
                <c:pt idx="2">
                  <c:v>-4.2092875893908754E-3</c:v>
                </c:pt>
                <c:pt idx="3">
                  <c:v>-7.1266454834315596E-3</c:v>
                </c:pt>
                <c:pt idx="4">
                  <c:v>-1.1488488716662859E-2</c:v>
                </c:pt>
                <c:pt idx="5">
                  <c:v>-6.8067341289648198E-3</c:v>
                </c:pt>
                <c:pt idx="6">
                  <c:v>2.6073274893233522E-3</c:v>
                </c:pt>
                <c:pt idx="7">
                  <c:v>3.2346466597780177E-3</c:v>
                </c:pt>
              </c:numCache>
            </c:numRef>
          </c:val>
          <c:smooth val="0"/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dropLines>
          <c:spPr>
            <a:ln w="3175">
              <a:solidFill>
                <a:sysClr val="window" lastClr="FFFFFF">
                  <a:lumMod val="85000"/>
                </a:sysClr>
              </a:solidFill>
              <a:prstDash val="dash"/>
            </a:ln>
            <a:effectLst/>
          </c:spPr>
        </c:dropLines>
        <c:smooth val="0"/>
        <c:axId val="1156305328"/>
        <c:axId val="1156303696"/>
      </c:lineChart>
      <c:catAx>
        <c:axId val="1156305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50800" cap="flat" cmpd="sng" algn="ctr">
            <a:solidFill>
              <a:srgbClr val="FFC000"/>
            </a:solidFill>
            <a:round/>
          </a:ln>
          <a:effectLst/>
        </c:spPr>
        <c:txPr>
          <a:bodyPr rot="0" spcFirstLastPara="1" vertOverflow="ellipsis" wrap="square" anchor="b" anchorCtr="0"/>
          <a:lstStyle/>
          <a:p>
            <a:pPr>
              <a:defRPr lang="pl-PL" sz="1000" b="1" i="0" u="none" strike="noStrike" kern="1200" cap="none" spc="0" normalizeH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pl-PL"/>
          </a:p>
        </c:txPr>
        <c:crossAx val="1156303696"/>
        <c:crossesAt val="0"/>
        <c:auto val="1"/>
        <c:lblAlgn val="ctr"/>
        <c:lblOffset val="500"/>
        <c:tickLblSkip val="1"/>
        <c:noMultiLvlLbl val="0"/>
      </c:catAx>
      <c:valAx>
        <c:axId val="1156303696"/>
        <c:scaling>
          <c:orientation val="minMax"/>
          <c:max val="4.5000000000000012E-2"/>
          <c:min val="-1.5000000000000003E-2"/>
        </c:scaling>
        <c:delete val="0"/>
        <c:axPos val="l"/>
        <c:majorGridlines>
          <c:spPr>
            <a:ln w="12700" cap="flat" cmpd="sng" algn="ctr">
              <a:solidFill>
                <a:sysClr val="window" lastClr="FFFFFF">
                  <a:lumMod val="75000"/>
                </a:sys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pl-PL" sz="8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pl-PL"/>
          </a:p>
        </c:txPr>
        <c:crossAx val="1156305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pl-PL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pl-PL"/>
          </a:p>
        </c:txPr>
      </c:legendEntry>
      <c:layout>
        <c:manualLayout>
          <c:xMode val="edge"/>
          <c:yMode val="edge"/>
          <c:x val="8.2628629695272807E-2"/>
          <c:y val="0.14662680183524707"/>
          <c:w val="0.37141667410795753"/>
          <c:h val="0.2301403237236794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1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31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3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0.00985</cdr:x>
      <cdr:y>0.84033</cdr:y>
    </cdr:from>
    <cdr:to>
      <cdr:x>0.10828</cdr:x>
      <cdr:y>0.89282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90096" y="5762961"/>
          <a:ext cx="900044" cy="3599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defPPr>
            <a:defRPr lang="pl-PL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Arial" panose="020B0604020202020204" pitchFamily="34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Arial" panose="020B0604020202020204" pitchFamily="34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Arial" panose="020B0604020202020204" pitchFamily="34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Arial" panose="020B0604020202020204" pitchFamily="34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Arial" panose="020B0604020202020204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Arial" panose="020B0604020202020204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Arial" panose="020B0604020202020204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Arial" panose="020B0604020202020204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Arial" panose="020B0604020202020204" pitchFamily="34" charset="0"/>
            </a:defRPr>
          </a:lvl9pPr>
        </a:lstStyle>
        <a:p xmlns:a="http://schemas.openxmlformats.org/drawingml/2006/main">
          <a:pPr algn="r"/>
          <a:r>
            <a:rPr lang="pl-PL" sz="800" b="1" dirty="0" smtClean="0">
              <a:latin typeface="Arial" panose="020B0604020202020204" pitchFamily="34" charset="0"/>
              <a:cs typeface="Arial" panose="020B0604020202020204" pitchFamily="34" charset="0"/>
            </a:rPr>
            <a:t>Postępowania– narastająco:</a:t>
          </a:r>
          <a:endParaRPr lang="pl-PL" sz="80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0.12397</cdr:x>
      <cdr:y>0.14518</cdr:y>
    </cdr:from>
    <cdr:to>
      <cdr:x>0.48762</cdr:x>
      <cdr:y>0.35872</cdr:y>
    </cdr:to>
    <cdr:sp macro="" textlink="">
      <cdr:nvSpPr>
        <cdr:cNvPr id="4" name="pole tekstowe 1"/>
        <cdr:cNvSpPr txBox="1"/>
      </cdr:nvSpPr>
      <cdr:spPr>
        <a:xfrm xmlns:a="http://schemas.openxmlformats.org/drawingml/2006/main">
          <a:off x="1080120" y="721496"/>
          <a:ext cx="3168352" cy="10612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l-PL" sz="1400" dirty="0" smtClean="0">
              <a:latin typeface="Arial" panose="020B0604020202020204" pitchFamily="34" charset="0"/>
              <a:cs typeface="Arial" panose="020B0604020202020204" pitchFamily="34" charset="0"/>
            </a:rPr>
            <a:t>Szyna 60 E1 [t]</a:t>
          </a:r>
        </a:p>
        <a:p xmlns:a="http://schemas.openxmlformats.org/drawingml/2006/main">
          <a:r>
            <a:rPr lang="pl-PL" sz="1400" dirty="0" smtClean="0">
              <a:latin typeface="Arial" panose="020B0604020202020204" pitchFamily="34" charset="0"/>
              <a:cs typeface="Arial" panose="020B0604020202020204" pitchFamily="34" charset="0"/>
            </a:rPr>
            <a:t>Podkład strunobetonowy Ps-94 [szt.]</a:t>
          </a:r>
        </a:p>
        <a:p xmlns:a="http://schemas.openxmlformats.org/drawingml/2006/main">
          <a:r>
            <a:rPr lang="pl-PL" sz="1400" dirty="0" smtClean="0">
              <a:latin typeface="Arial" panose="020B0604020202020204" pitchFamily="34" charset="0"/>
              <a:cs typeface="Arial" panose="020B0604020202020204" pitchFamily="34" charset="0"/>
            </a:rPr>
            <a:t>Tłuczeń kolejowy [t]</a:t>
          </a:r>
        </a:p>
        <a:p xmlns:a="http://schemas.openxmlformats.org/drawingml/2006/main">
          <a:r>
            <a:rPr lang="pl-PL" sz="1400" dirty="0" smtClean="0">
              <a:latin typeface="Arial" panose="020B0604020202020204" pitchFamily="34" charset="0"/>
              <a:cs typeface="Arial" panose="020B0604020202020204" pitchFamily="34" charset="0"/>
            </a:rPr>
            <a:t>Rozjazd zwyczajny [</a:t>
          </a:r>
          <a:r>
            <a:rPr lang="pl-PL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kpl</a:t>
          </a:r>
          <a:r>
            <a:rPr lang="pl-PL" sz="1400" dirty="0" smtClean="0">
              <a:latin typeface="Arial" panose="020B0604020202020204" pitchFamily="34" charset="0"/>
              <a:cs typeface="Arial" panose="020B0604020202020204" pitchFamily="34" charset="0"/>
            </a:rPr>
            <a:t>.]</a:t>
          </a:r>
        </a:p>
        <a:p xmlns:a="http://schemas.openxmlformats.org/drawingml/2006/main">
          <a:r>
            <a:rPr lang="pl-PL" sz="1400" dirty="0" smtClean="0">
              <a:latin typeface="Arial" panose="020B0604020202020204" pitchFamily="34" charset="0"/>
              <a:cs typeface="Arial" panose="020B0604020202020204" pitchFamily="34" charset="0"/>
            </a:rPr>
            <a:t>Beton C20/25 [m3]</a:t>
          </a:r>
        </a:p>
        <a:p xmlns:a="http://schemas.openxmlformats.org/drawingml/2006/main">
          <a:endParaRPr lang="pl-PL" sz="105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0.02479</cdr:x>
      <cdr:y>0.65226</cdr:y>
    </cdr:from>
    <cdr:to>
      <cdr:x>0.08271</cdr:x>
      <cdr:y>0.72471</cdr:y>
    </cdr:to>
    <cdr:sp macro="" textlink="">
      <cdr:nvSpPr>
        <cdr:cNvPr id="5" name="pole tekstowe 4"/>
        <cdr:cNvSpPr txBox="1"/>
      </cdr:nvSpPr>
      <cdr:spPr>
        <a:xfrm xmlns:a="http://schemas.openxmlformats.org/drawingml/2006/main">
          <a:off x="216024" y="3241602"/>
          <a:ext cx="504577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800" b="1" dirty="0" smtClean="0">
              <a:latin typeface="Arial" panose="020B0604020202020204" pitchFamily="34" charset="0"/>
              <a:cs typeface="Arial" panose="020B0604020202020204" pitchFamily="34" charset="0"/>
            </a:rPr>
            <a:t>0,00%</a:t>
          </a:r>
          <a:endParaRPr lang="pl-PL" sz="80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D8F5388-9C95-4634-93BD-E8CA9A9EC3FC}" type="datetimeFigureOut">
              <a:rPr lang="pl-PL"/>
              <a:pPr>
                <a:defRPr/>
              </a:pPr>
              <a:t>2018-01-10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9AB6EF3-982A-4CBE-B9CE-2AF31D6519D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741061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2199" tIns="46099" rIns="92199" bIns="4609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2199" tIns="46099" rIns="92199" bIns="4609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3CA4DA3-7001-40C9-B68D-9E65A8D231DC}" type="datetimeFigureOut">
              <a:rPr lang="pl-PL"/>
              <a:pPr>
                <a:defRPr/>
              </a:pPr>
              <a:t>2018-01-10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99" tIns="46099" rIns="92199" bIns="46099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5637"/>
          </a:xfrm>
          <a:prstGeom prst="rect">
            <a:avLst/>
          </a:prstGeom>
        </p:spPr>
        <p:txBody>
          <a:bodyPr vert="horz" lIns="92199" tIns="46099" rIns="92199" bIns="46099" rtlCol="0"/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2199" tIns="46099" rIns="92199" bIns="4609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B08E62B-E774-4451-97AB-F674EF04B89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650990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mtClean="0"/>
          </a:p>
        </p:txBody>
      </p:sp>
      <p:sp>
        <p:nvSpPr>
          <p:cNvPr id="1434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1505204E-5647-48E0-9B4C-CD5F2747EDD1}" type="slidenum">
              <a:rPr lang="pl-PL" altLang="pl-PL" smtClean="0"/>
              <a:pPr/>
              <a:t>1</a:t>
            </a:fld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22174772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pl-PL" altLang="pl-PL" smtClean="0"/>
              <a:t>Zaprezentowane dane odzwierciedlają trend w postępowaniach przetargowych ogłaszanych od IQ_2016 do 4Q_2017 przewidzianych do realizacji w formule „projektuj i buduj”.</a:t>
            </a:r>
          </a:p>
          <a:p>
            <a:pPr eaLnBrk="1" hangingPunct="1">
              <a:spcBef>
                <a:spcPct val="0"/>
              </a:spcBef>
            </a:pPr>
            <a:endParaRPr lang="pl-PL" altLang="pl-PL" smtClean="0"/>
          </a:p>
          <a:p>
            <a:pPr eaLnBrk="1" hangingPunct="1">
              <a:spcBef>
                <a:spcPct val="0"/>
              </a:spcBef>
            </a:pPr>
            <a:r>
              <a:rPr lang="pl-PL" altLang="pl-PL" smtClean="0"/>
              <a:t>Analizie poddano 105 kolejnych postępowań przetargowych z omawianego okresu – lista przetargów w załączonym pliku</a:t>
            </a:r>
          </a:p>
          <a:p>
            <a:pPr eaLnBrk="1" hangingPunct="1">
              <a:spcBef>
                <a:spcPct val="0"/>
              </a:spcBef>
            </a:pPr>
            <a:endParaRPr lang="pl-PL" altLang="pl-PL" smtClean="0"/>
          </a:p>
          <a:p>
            <a:pPr eaLnBrk="1" hangingPunct="1">
              <a:spcBef>
                <a:spcPct val="0"/>
              </a:spcBef>
            </a:pPr>
            <a:r>
              <a:rPr lang="pl-PL" altLang="pl-PL" smtClean="0"/>
              <a:t>Przyrównując wykładniczo, odpowiednio wartości minimalną oraz średnią do wartości kosztorysu inwestorskiego otrzymujemy wzrost oferowanych cen z poziomu 74-82% wartości kosztorysu inwestorskiego w 1Q_2016 do poziomu 102-116% w 4Q_2017</a:t>
            </a:r>
          </a:p>
        </p:txBody>
      </p:sp>
      <p:sp>
        <p:nvSpPr>
          <p:cNvPr id="163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7713" indent="-2873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0938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12900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73275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304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876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448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020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9C11632-51E0-4A00-AAFD-658A509EB03C}" type="slidenum">
              <a:rPr lang="pl-PL" altLang="pl-PL" smtClean="0"/>
              <a:pPr>
                <a:spcBef>
                  <a:spcPct val="0"/>
                </a:spcBef>
              </a:pPr>
              <a:t>2</a:t>
            </a:fld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10952820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pl-PL" altLang="pl-PL" smtClean="0"/>
              <a:t>Zaprezentowane dane odzwierciedlają trend w postępowaniach przetargowych ogłaszanych od IQ_2016 do 4Q_2017 przewidzianych do realizacji w formule „buduj”.</a:t>
            </a:r>
          </a:p>
          <a:p>
            <a:pPr eaLnBrk="1" hangingPunct="1">
              <a:spcBef>
                <a:spcPct val="0"/>
              </a:spcBef>
            </a:pPr>
            <a:endParaRPr lang="pl-PL" altLang="pl-PL" smtClean="0"/>
          </a:p>
          <a:p>
            <a:pPr eaLnBrk="1" hangingPunct="1">
              <a:spcBef>
                <a:spcPct val="0"/>
              </a:spcBef>
            </a:pPr>
            <a:r>
              <a:rPr lang="pl-PL" altLang="pl-PL" smtClean="0"/>
              <a:t>Analizie poddano 58 kolejnych postępowań przetargowych z omawianego okresu – lista przetargów w załączonym pliku</a:t>
            </a:r>
          </a:p>
          <a:p>
            <a:pPr eaLnBrk="1" hangingPunct="1">
              <a:spcBef>
                <a:spcPct val="0"/>
              </a:spcBef>
            </a:pPr>
            <a:endParaRPr lang="pl-PL" altLang="pl-PL" smtClean="0"/>
          </a:p>
          <a:p>
            <a:pPr eaLnBrk="1" hangingPunct="1">
              <a:spcBef>
                <a:spcPct val="0"/>
              </a:spcBef>
            </a:pPr>
            <a:r>
              <a:rPr lang="pl-PL" altLang="pl-PL" smtClean="0"/>
              <a:t>Przyrównując wykładniczo, odpowiednio wartości minimalną oraz średnią do wartości kosztorysu inwestorskiego otrzymujemy wzrost oferowanych cen z poziomu 68-78% wartości kosztorysu inwestorskiego w 1Q_2016 do poziomu 108-122% w 4Q_2017</a:t>
            </a:r>
          </a:p>
        </p:txBody>
      </p:sp>
      <p:sp>
        <p:nvSpPr>
          <p:cNvPr id="1843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7713" indent="-2873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0938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12900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73275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304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876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448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020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72B01D9-DADE-43AD-B8F3-4E9901D21720}" type="slidenum">
              <a:rPr lang="pl-PL" altLang="pl-PL" smtClean="0"/>
              <a:pPr>
                <a:spcBef>
                  <a:spcPct val="0"/>
                </a:spcBef>
              </a:pPr>
              <a:t>3</a:t>
            </a:fld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54039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pl-PL" altLang="pl-PL" smtClean="0"/>
              <a:t>Rozjazd zwyczajny Rz 60E1 300 1:9 ss [kpl. – sama stal]</a:t>
            </a:r>
          </a:p>
          <a:p>
            <a:pPr eaLnBrk="1" hangingPunct="1">
              <a:spcBef>
                <a:spcPct val="0"/>
              </a:spcBef>
            </a:pPr>
            <a:r>
              <a:rPr lang="pl-PL" altLang="pl-PL" smtClean="0"/>
              <a:t>Tłuczeń – frakcja 31,5-63 mm [tona]</a:t>
            </a:r>
          </a:p>
          <a:p>
            <a:pPr eaLnBrk="1" hangingPunct="1">
              <a:spcBef>
                <a:spcPct val="0"/>
              </a:spcBef>
            </a:pPr>
            <a:endParaRPr lang="pl-PL" altLang="pl-PL" smtClean="0"/>
          </a:p>
          <a:p>
            <a:r>
              <a:rPr lang="pl-PL" altLang="pl-PL" smtClean="0"/>
              <a:t>Część odpowiedzi p. Wiesławy Sikorskiej-Ożgo na pytanie z dnia 9 sierpnia 2017 r. „w sprawie metodyki wyliczeń cen publikowanych w wydawnictwach SEKOCENBUD” OWEOB PROMOCJA Sp. z o.o. </a:t>
            </a:r>
          </a:p>
          <a:p>
            <a:endParaRPr lang="pl-PL" altLang="pl-PL" smtClean="0"/>
          </a:p>
          <a:p>
            <a:r>
              <a:rPr lang="pl-PL" altLang="pl-PL" smtClean="0"/>
              <a:t>(…) Generalnie publikacje cenowe do kosztorysowania robót budowlanych można podzielić na dwie grupy:</a:t>
            </a:r>
          </a:p>
          <a:p>
            <a:r>
              <a:rPr lang="pl-PL" altLang="pl-PL" smtClean="0"/>
              <a:t>- informacje o cenach </a:t>
            </a:r>
            <a:r>
              <a:rPr lang="pl-PL" altLang="pl-PL" b="1" smtClean="0"/>
              <a:t>czynników produkcji </a:t>
            </a:r>
            <a:r>
              <a:rPr lang="pl-PL" altLang="pl-PL" smtClean="0"/>
              <a:t>(</a:t>
            </a:r>
            <a:r>
              <a:rPr lang="pl-PL" altLang="pl-PL" b="1" smtClean="0"/>
              <a:t>w tym</a:t>
            </a:r>
            <a:r>
              <a:rPr lang="pl-PL" altLang="pl-PL" b="1" smtClean="0">
                <a:solidFill>
                  <a:srgbClr val="FF0000"/>
                </a:solidFill>
              </a:rPr>
              <a:t> IMB - materiały</a:t>
            </a:r>
            <a:r>
              <a:rPr lang="pl-PL" altLang="pl-PL" smtClean="0"/>
              <a:t>, IMI, IME, IRS) służące do  kosztorysowania metodą szczegółową,</a:t>
            </a:r>
          </a:p>
          <a:p>
            <a:r>
              <a:rPr lang="pl-PL" altLang="pl-PL" smtClean="0"/>
              <a:t>- biuletyny zawierające ceny jednostkowe robót budowlanych o różnych poziomach scalenia, na podstawie których można kosztorysować metodą uproszczoną.</a:t>
            </a:r>
          </a:p>
          <a:p>
            <a:endParaRPr lang="pl-PL" altLang="pl-PL" smtClean="0"/>
          </a:p>
          <a:p>
            <a:r>
              <a:rPr lang="pl-PL" altLang="pl-PL" smtClean="0"/>
              <a:t>Wszystkie </a:t>
            </a:r>
            <a:r>
              <a:rPr lang="pl-PL" altLang="pl-PL" b="1" smtClean="0"/>
              <a:t>ceny czynników produkcji </a:t>
            </a:r>
            <a:r>
              <a:rPr lang="pl-PL" altLang="pl-PL" smtClean="0"/>
              <a:t>prezentowane w kwartalnych informacjach oraz w miesięcznej Błyskawicy pochodzą </a:t>
            </a:r>
            <a:r>
              <a:rPr lang="pl-PL" altLang="pl-PL" b="1" smtClean="0"/>
              <a:t>z badań ankietowych prowadzonych na polskim rynku budowlanym, a nie z wyliczeń kalkulacyjnych</a:t>
            </a:r>
            <a:r>
              <a:rPr lang="pl-PL" altLang="pl-PL" smtClean="0"/>
              <a:t>. Zasada ta dotyczy również zeszytu IRS – “Informacja o stawkach robocizny kosztorysowej oraz cenach pracy sprzętu budowlanego, w którym podajemy zbierane z rynku stawki robocizny kosztorysowej dla różnych rodzajów robót (ogólnobudowlanych inwestycyjnych, ogólnobudowlanych remontowych, instalacji sanitarnych, instalacji elektrycznych, inżynieryjnych oraz wykończeniowych o wysokim standardzie). Omawiane stawki obejmują: stawki minimalne, maksymalne i średnie w układzie krajowym a także regionalnym, tzn. w stolicach 16 województw, w pozostałych miejscowościach poszczególnych województw oraz w województwach ogółem a także stawki minimalne, maksymalne i najczęściej występujące w wybranych miastach, w podziale na wartości netto i brutto. </a:t>
            </a:r>
          </a:p>
          <a:p>
            <a:endParaRPr lang="pl-PL" altLang="pl-PL" smtClean="0"/>
          </a:p>
          <a:p>
            <a:r>
              <a:rPr lang="pl-PL" altLang="pl-PL" smtClean="0"/>
              <a:t>Oczywiście publikowane w tym zeszycie narzuty kosztów pośrednich (Kp), zysku (Z), kosztów zakupu (Kz), oraz ceny najmu i pracy sprzętu a także ceny materiałów zawarte w zeszytach IMB, IMI, IME również </a:t>
            </a:r>
            <a:r>
              <a:rPr lang="pl-PL" altLang="pl-PL" b="1" smtClean="0"/>
              <a:t>wynikają z prowadzonych badań ankietowych. </a:t>
            </a:r>
            <a:r>
              <a:rPr lang="pl-PL" altLang="pl-PL" smtClean="0"/>
              <a:t>Nasza firma nie kalkuluje i nie przelicza stawek, narzutów oraz cen sprzętu a także materiałów tylko zbiera dane dotyczące cen tych czynników produkcji z rynku i uśrednia je metodami statystycznymi.</a:t>
            </a:r>
          </a:p>
          <a:p>
            <a:r>
              <a:rPr lang="pl-PL" altLang="pl-PL" b="1" smtClean="0"/>
              <a:t> </a:t>
            </a:r>
            <a:endParaRPr lang="pl-PL" altLang="pl-PL" smtClean="0"/>
          </a:p>
          <a:p>
            <a:r>
              <a:rPr lang="pl-PL" altLang="pl-PL" smtClean="0"/>
              <a:t>Natomiast z kalkulacji pochodzą ceny jednostkowe robót budowlanych, o różnych poziomach agregacji, prezentowane w biuletynach SEKOCENBUD. Kalkulacje powyższe sporządzane są metodą szczegółową kosztorysowania, na podstawie nakładów rzeczowych z powszechnie funkcjonującej na rynku bazy normatywnej (KNR, KNNR) oraz rynkowych cen czynników produkcji, publikowanych we wcześniej opisanych kwartalnych informacjach o cenach czynników produkcji SEKOCENBUD.</a:t>
            </a:r>
          </a:p>
          <a:p>
            <a:r>
              <a:rPr lang="pl-PL" altLang="pl-PL" smtClean="0"/>
              <a:t> </a:t>
            </a:r>
          </a:p>
          <a:p>
            <a:pPr eaLnBrk="1" hangingPunct="1">
              <a:spcBef>
                <a:spcPct val="0"/>
              </a:spcBef>
            </a:pPr>
            <a:endParaRPr lang="pl-PL" altLang="pl-PL" smtClean="0"/>
          </a:p>
        </p:txBody>
      </p:sp>
      <p:sp>
        <p:nvSpPr>
          <p:cNvPr id="2048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7713" indent="-2873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0938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12900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73275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304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876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448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020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88D46D-4DEE-4899-A15A-448FD789B005}" type="slidenum">
              <a:rPr lang="pl-PL" altLang="pl-PL" smtClean="0"/>
              <a:pPr>
                <a:spcBef>
                  <a:spcPct val="0"/>
                </a:spcBef>
              </a:pPr>
              <a:t>4</a:t>
            </a:fld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23646595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mtClean="0"/>
          </a:p>
        </p:txBody>
      </p:sp>
      <p:sp>
        <p:nvSpPr>
          <p:cNvPr id="2253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33529DC0-BE4C-41B4-9891-633145AD5FC6}" type="slidenum">
              <a:rPr lang="pl-PL" altLang="pl-PL" smtClean="0"/>
              <a:pPr/>
              <a:t>5</a:t>
            </a:fld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817407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79A73-87AB-4BBD-B286-BE55C28565B2}" type="datetimeFigureOut">
              <a:rPr lang="pl-PL"/>
              <a:pPr>
                <a:defRPr/>
              </a:pPr>
              <a:t>2018-01-10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D4769-ED5F-4555-A877-54E7F43C3B9D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16903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ole tekstowe 2"/>
          <p:cNvSpPr txBox="1">
            <a:spLocks noChangeArrowheads="1"/>
          </p:cNvSpPr>
          <p:nvPr userDrawn="1"/>
        </p:nvSpPr>
        <p:spPr bwMode="auto">
          <a:xfrm>
            <a:off x="8172450" y="6381750"/>
            <a:ext cx="7207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F96BE2B7-9652-4BEF-8CA0-870144C581ED}" type="slidenum">
              <a:rPr lang="pl-PL" altLang="pl-PL" sz="1200" smtClean="0">
                <a:latin typeface="Arial" panose="020B0604020202020204" pitchFamily="34" charset="0"/>
              </a:rPr>
              <a:pPr algn="r" eaLnBrk="1" hangingPunct="1">
                <a:defRPr/>
              </a:pPr>
              <a:t>‹#›</a:t>
            </a:fld>
            <a:endParaRPr lang="pl-PL" altLang="pl-PL" sz="1200" smtClean="0">
              <a:latin typeface="Arial" panose="020B0604020202020204" pitchFamily="34" charset="0"/>
            </a:endParaRPr>
          </a:p>
        </p:txBody>
      </p:sp>
      <p:pic>
        <p:nvPicPr>
          <p:cNvPr id="4" name="Obraz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0" y="260350"/>
            <a:ext cx="1511300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8635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ole tekstowe 2"/>
          <p:cNvSpPr txBox="1">
            <a:spLocks noChangeArrowheads="1"/>
          </p:cNvSpPr>
          <p:nvPr/>
        </p:nvSpPr>
        <p:spPr bwMode="auto">
          <a:xfrm>
            <a:off x="8172450" y="6381750"/>
            <a:ext cx="720725" cy="2762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B36E51B4-7999-4DE2-AB73-6FD97DEDF1D0}" type="slidenum">
              <a:rPr lang="pl-PL" altLang="pl-PL" sz="1200" smtClean="0">
                <a:latin typeface="Arial" panose="020B0604020202020204" pitchFamily="34" charset="0"/>
              </a:rPr>
              <a:pPr algn="r" eaLnBrk="1" hangingPunct="1">
                <a:defRPr/>
              </a:pPr>
              <a:t>‹#›</a:t>
            </a:fld>
            <a:endParaRPr lang="pl-PL" altLang="pl-PL" sz="1200" smtClean="0">
              <a:latin typeface="Arial" panose="020B0604020202020204" pitchFamily="34" charset="0"/>
            </a:endParaRPr>
          </a:p>
        </p:txBody>
      </p:sp>
      <p:pic>
        <p:nvPicPr>
          <p:cNvPr id="4" name="Obraz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0" y="260350"/>
            <a:ext cx="1511300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az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ole tekstowe 5"/>
          <p:cNvSpPr txBox="1">
            <a:spLocks noChangeArrowheads="1"/>
          </p:cNvSpPr>
          <p:nvPr userDrawn="1"/>
        </p:nvSpPr>
        <p:spPr bwMode="auto">
          <a:xfrm>
            <a:off x="8172450" y="6381750"/>
            <a:ext cx="720725" cy="2762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DD3E5813-4BC3-46C5-A8CA-E10239CD7C8E}" type="slidenum">
              <a:rPr lang="pl-PL" altLang="pl-PL" sz="1200" smtClean="0">
                <a:latin typeface="Arial" panose="020B0604020202020204" pitchFamily="34" charset="0"/>
              </a:rPr>
              <a:pPr algn="r" eaLnBrk="1" hangingPunct="1">
                <a:defRPr/>
              </a:pPr>
              <a:t>‹#›</a:t>
            </a:fld>
            <a:endParaRPr lang="pl-PL" altLang="pl-PL" sz="1200" smtClean="0">
              <a:latin typeface="Arial" panose="020B0604020202020204" pitchFamily="34" charset="0"/>
            </a:endParaRPr>
          </a:p>
        </p:txBody>
      </p:sp>
      <p:pic>
        <p:nvPicPr>
          <p:cNvPr id="7" name="Obraz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0" y="260350"/>
            <a:ext cx="1511300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0017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az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0" y="260350"/>
            <a:ext cx="1511300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750" y="1268760"/>
            <a:ext cx="8147050" cy="936104"/>
          </a:xfrm>
        </p:spPr>
        <p:txBody>
          <a:bodyPr>
            <a:normAutofit/>
          </a:bodyPr>
          <a:lstStyle>
            <a:lvl1pPr algn="l">
              <a:defRPr sz="2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750" y="2276475"/>
            <a:ext cx="8136706" cy="3849688"/>
          </a:xfr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39CAC-B1AF-4848-B74A-081AD72AAF8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45705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az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0" y="260350"/>
            <a:ext cx="1511300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200" b="1" cap="all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1A3F4-6858-4795-B31B-892A67523BCD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84960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az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0" y="260350"/>
            <a:ext cx="1511300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936104"/>
          </a:xfrm>
        </p:spPr>
        <p:txBody>
          <a:bodyPr>
            <a:normAutofit/>
          </a:bodyPr>
          <a:lstStyle>
            <a:lvl1pPr algn="l"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2276872"/>
            <a:ext cx="4038600" cy="384929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2276872"/>
            <a:ext cx="4038600" cy="384929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0AC4D-FE43-4408-B717-9081BBA6940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71730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Obraz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0" y="260350"/>
            <a:ext cx="1511300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936104"/>
          </a:xfrm>
        </p:spPr>
        <p:txBody>
          <a:bodyPr>
            <a:normAutofit/>
          </a:bodyPr>
          <a:lstStyle>
            <a:lvl1pPr algn="l"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2276872"/>
            <a:ext cx="4040188" cy="576064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852935"/>
            <a:ext cx="4040188" cy="3273227"/>
          </a:xfr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2276872"/>
            <a:ext cx="4041775" cy="576064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852935"/>
            <a:ext cx="4041775" cy="3273227"/>
          </a:xfr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defRPr lang="pl-PL" sz="20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defRPr lang="pl-PL" sz="18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defRPr lang="pl-PL" sz="16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defRPr lang="pl-PL" sz="14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defRPr lang="pl-PL" sz="14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6215E5C-31F3-4DEA-A3A7-99BD013EE53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32563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Obraz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0" y="260350"/>
            <a:ext cx="1511300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936104"/>
          </a:xfrm>
        </p:spPr>
        <p:txBody>
          <a:bodyPr>
            <a:normAutofit/>
          </a:bodyPr>
          <a:lstStyle>
            <a:lvl1pPr algn="l"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30DEF24-E7A4-46FE-8607-39C8954D033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186642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az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0" y="260350"/>
            <a:ext cx="1511300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3008313" cy="864096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1268760"/>
            <a:ext cx="5111750" cy="4857403"/>
          </a:xfr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2132856"/>
            <a:ext cx="3008313" cy="3993307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A8D38FB-44A2-4131-B672-777D89DF820D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87732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az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0" y="260350"/>
            <a:ext cx="1511300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1268761"/>
            <a:ext cx="5486400" cy="3458814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22F988E-67C7-4E14-B92F-D2B1C9E0246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34015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C4944B5-F9ED-4A2E-8878-650581FA43D3}" type="datetimeFigureOut">
              <a:rPr lang="pl-PL"/>
              <a:pPr>
                <a:defRPr/>
              </a:pPr>
              <a:t>2018-01-10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130D8F0-6409-4DA9-8E2A-411C0977001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2.jpe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Obraz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007"/>
          <a:stretch>
            <a:fillRect/>
          </a:stretch>
        </p:blipFill>
        <p:spPr bwMode="auto">
          <a:xfrm>
            <a:off x="979488" y="260350"/>
            <a:ext cx="8164512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Obraz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225" y="0"/>
            <a:ext cx="9166225" cy="690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pole tekstowe 5"/>
          <p:cNvSpPr txBox="1">
            <a:spLocks noChangeArrowheads="1"/>
          </p:cNvSpPr>
          <p:nvPr/>
        </p:nvSpPr>
        <p:spPr bwMode="auto">
          <a:xfrm>
            <a:off x="900113" y="4868863"/>
            <a:ext cx="82438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b="1">
                <a:latin typeface="Arial" panose="020B0604020202020204" pitchFamily="34" charset="0"/>
              </a:rPr>
              <a:t>Kosztorysy  Inwestorskie</a:t>
            </a:r>
          </a:p>
        </p:txBody>
      </p:sp>
      <p:sp>
        <p:nvSpPr>
          <p:cNvPr id="13317" name="pole tekstowe 6"/>
          <p:cNvSpPr txBox="1">
            <a:spLocks noChangeArrowheads="1"/>
          </p:cNvSpPr>
          <p:nvPr/>
        </p:nvSpPr>
        <p:spPr bwMode="auto">
          <a:xfrm>
            <a:off x="954088" y="5567363"/>
            <a:ext cx="79200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800">
                <a:latin typeface="Arial" panose="020B0604020202020204" pitchFamily="34" charset="0"/>
              </a:rPr>
              <a:t>Warszawa, 11 stycznia 2018 r.</a:t>
            </a:r>
          </a:p>
        </p:txBody>
      </p:sp>
      <p:pic>
        <p:nvPicPr>
          <p:cNvPr id="13318" name="Obraz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8" y="260350"/>
            <a:ext cx="1511300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319" name="Grupa 6"/>
          <p:cNvGrpSpPr>
            <a:grpSpLocks/>
          </p:cNvGrpSpPr>
          <p:nvPr/>
        </p:nvGrpSpPr>
        <p:grpSpPr bwMode="auto">
          <a:xfrm>
            <a:off x="2411413" y="6251575"/>
            <a:ext cx="5710237" cy="471488"/>
            <a:chOff x="2267744" y="5715487"/>
            <a:chExt cx="5710674" cy="471956"/>
          </a:xfrm>
        </p:grpSpPr>
        <p:pic>
          <p:nvPicPr>
            <p:cNvPr id="13320" name="Obraz 7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7744" y="5715487"/>
              <a:ext cx="5710674" cy="4719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Prostokąt 8"/>
            <p:cNvSpPr/>
            <p:nvPr/>
          </p:nvSpPr>
          <p:spPr>
            <a:xfrm>
              <a:off x="4068107" y="5715487"/>
              <a:ext cx="2016279" cy="47195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l-PL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pole tekstowe 5"/>
          <p:cNvSpPr txBox="1">
            <a:spLocks noChangeArrowheads="1"/>
          </p:cNvSpPr>
          <p:nvPr/>
        </p:nvSpPr>
        <p:spPr bwMode="auto">
          <a:xfrm>
            <a:off x="2339975" y="168275"/>
            <a:ext cx="8064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000" b="1">
                <a:solidFill>
                  <a:schemeClr val="bg1"/>
                </a:solidFill>
                <a:latin typeface="Arial" panose="020B0604020202020204" pitchFamily="34" charset="0"/>
              </a:rPr>
              <a:t>Postępowania w formule „projektuj i buduj”</a:t>
            </a:r>
          </a:p>
        </p:txBody>
      </p:sp>
      <p:sp>
        <p:nvSpPr>
          <p:cNvPr id="15364" name="pole tekstowe 7"/>
          <p:cNvSpPr txBox="1">
            <a:spLocks noChangeArrowheads="1"/>
          </p:cNvSpPr>
          <p:nvPr/>
        </p:nvSpPr>
        <p:spPr bwMode="auto">
          <a:xfrm>
            <a:off x="611188" y="1125538"/>
            <a:ext cx="8208962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b="1">
                <a:solidFill>
                  <a:schemeClr val="accent1"/>
                </a:solidFill>
                <a:latin typeface="Arial" panose="020B0604020202020204" pitchFamily="34" charset="0"/>
              </a:rPr>
              <a:t>Zaobserwowane zmiany cen (w ujęciu procentowym) złożonych ofert względem kosztorysu inwestorskiego – postępowania w formule „projektuj i buduj” </a:t>
            </a:r>
            <a:br>
              <a:rPr lang="pl-PL" altLang="pl-PL" sz="1600" b="1">
                <a:solidFill>
                  <a:schemeClr val="accent1"/>
                </a:solidFill>
                <a:latin typeface="Arial" panose="020B0604020202020204" pitchFamily="34" charset="0"/>
              </a:rPr>
            </a:br>
            <a:r>
              <a:rPr lang="pl-PL" altLang="pl-PL" sz="1600" b="1">
                <a:solidFill>
                  <a:schemeClr val="accent1"/>
                </a:solidFill>
                <a:latin typeface="Arial" panose="020B0604020202020204" pitchFamily="34" charset="0"/>
              </a:rPr>
              <a:t>(w okresie 2016-17)</a:t>
            </a:r>
          </a:p>
        </p:txBody>
      </p:sp>
      <p:grpSp>
        <p:nvGrpSpPr>
          <p:cNvPr id="2" name="Grupa 1"/>
          <p:cNvGrpSpPr/>
          <p:nvPr/>
        </p:nvGrpSpPr>
        <p:grpSpPr>
          <a:xfrm>
            <a:off x="-88900" y="-243408"/>
            <a:ext cx="9260260" cy="6858000"/>
            <a:chOff x="-88900" y="-243408"/>
            <a:chExt cx="9260260" cy="6858000"/>
          </a:xfrm>
        </p:grpSpPr>
        <p:graphicFrame>
          <p:nvGraphicFramePr>
            <p:cNvPr id="6" name="Wykres 5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718385726"/>
                </p:ext>
              </p:extLst>
            </p:nvPr>
          </p:nvGraphicFramePr>
          <p:xfrm>
            <a:off x="27360" y="-243408"/>
            <a:ext cx="9144000" cy="6858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5366" name="pole tekstowe 1"/>
            <p:cNvSpPr txBox="1">
              <a:spLocks noChangeArrowheads="1"/>
            </p:cNvSpPr>
            <p:nvPr/>
          </p:nvSpPr>
          <p:spPr bwMode="auto">
            <a:xfrm>
              <a:off x="-88900" y="5851525"/>
              <a:ext cx="971550" cy="358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r>
                <a:rPr lang="pl-PL" altLang="pl-PL" sz="800" b="1">
                  <a:latin typeface="Arial" panose="020B0604020202020204" pitchFamily="34" charset="0"/>
                </a:rPr>
                <a:t>Data:</a:t>
              </a:r>
            </a:p>
          </p:txBody>
        </p:sp>
        <p:grpSp>
          <p:nvGrpSpPr>
            <p:cNvPr id="15367" name="Grupa 7"/>
            <p:cNvGrpSpPr>
              <a:grpSpLocks/>
            </p:cNvGrpSpPr>
            <p:nvPr/>
          </p:nvGrpSpPr>
          <p:grpSpPr bwMode="auto">
            <a:xfrm>
              <a:off x="2259013" y="6235476"/>
              <a:ext cx="4679950" cy="334963"/>
              <a:chOff x="2267744" y="5715487"/>
              <a:chExt cx="5710674" cy="471956"/>
            </a:xfrm>
          </p:grpSpPr>
          <p:pic>
            <p:nvPicPr>
              <p:cNvPr id="15368" name="Obraz 8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67744" y="5715487"/>
                <a:ext cx="5710674" cy="4719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0" name="Prostokąt 9"/>
              <p:cNvSpPr/>
              <p:nvPr/>
            </p:nvSpPr>
            <p:spPr>
              <a:xfrm>
                <a:off x="4067342" y="5715487"/>
                <a:ext cx="2016558" cy="47195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pl-PL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1" name="pole tekstowe 10"/>
            <p:cNvSpPr txBox="1"/>
            <p:nvPr/>
          </p:nvSpPr>
          <p:spPr>
            <a:xfrm>
              <a:off x="956008" y="5661248"/>
              <a:ext cx="692770" cy="55399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900" dirty="0" smtClean="0"/>
                <a:t>5</a:t>
              </a:r>
            </a:p>
            <a:p>
              <a:pPr algn="ctr"/>
              <a:endParaRPr lang="pl-PL" sz="300" dirty="0" smtClean="0"/>
            </a:p>
            <a:p>
              <a:pPr algn="ctr"/>
              <a:r>
                <a:rPr lang="pl-PL" sz="900" dirty="0" smtClean="0"/>
                <a:t>17 marca</a:t>
              </a:r>
            </a:p>
            <a:p>
              <a:pPr algn="ctr"/>
              <a:r>
                <a:rPr lang="pl-PL" sz="900" dirty="0" smtClean="0"/>
                <a:t>2016 </a:t>
              </a:r>
              <a:r>
                <a:rPr lang="pl-PL" sz="900" dirty="0" smtClean="0"/>
                <a:t>r</a:t>
              </a:r>
              <a:endParaRPr lang="pl-PL" sz="900" dirty="0"/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1700953" y="5517232"/>
              <a:ext cx="692770" cy="69249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endParaRPr lang="pl-PL" sz="900" dirty="0" smtClean="0"/>
            </a:p>
            <a:p>
              <a:pPr algn="ctr"/>
              <a:r>
                <a:rPr lang="pl-PL" sz="900" dirty="0" smtClean="0"/>
                <a:t>15 </a:t>
              </a:r>
            </a:p>
            <a:p>
              <a:pPr algn="ctr"/>
              <a:endParaRPr lang="pl-PL" sz="300" dirty="0" smtClean="0"/>
            </a:p>
            <a:p>
              <a:pPr algn="ctr"/>
              <a:r>
                <a:rPr lang="pl-PL" sz="900" dirty="0" smtClean="0"/>
                <a:t>10 sierpnia</a:t>
              </a:r>
              <a:endParaRPr lang="pl-PL" sz="900" dirty="0" smtClean="0"/>
            </a:p>
            <a:p>
              <a:pPr algn="ctr"/>
              <a:r>
                <a:rPr lang="pl-PL" sz="900" dirty="0" smtClean="0"/>
                <a:t>2016 r</a:t>
              </a:r>
              <a:endParaRPr lang="pl-PL" sz="900" dirty="0"/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2430462" y="5661248"/>
              <a:ext cx="692770" cy="55399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900" dirty="0" smtClean="0"/>
                <a:t>25</a:t>
              </a:r>
            </a:p>
            <a:p>
              <a:pPr algn="ctr"/>
              <a:endParaRPr lang="pl-PL" sz="300" dirty="0" smtClean="0"/>
            </a:p>
            <a:p>
              <a:pPr algn="ctr"/>
              <a:r>
                <a:rPr lang="pl-PL" sz="900" dirty="0" smtClean="0"/>
                <a:t>1 września</a:t>
              </a:r>
              <a:endParaRPr lang="pl-PL" sz="900" dirty="0" smtClean="0"/>
            </a:p>
            <a:p>
              <a:pPr algn="ctr"/>
              <a:r>
                <a:rPr lang="pl-PL" sz="900" dirty="0" smtClean="0"/>
                <a:t>2016 r</a:t>
              </a:r>
              <a:endParaRPr lang="pl-PL" sz="900" dirty="0"/>
            </a:p>
          </p:txBody>
        </p:sp>
        <p:sp>
          <p:nvSpPr>
            <p:cNvPr id="14" name="pole tekstowe 13"/>
            <p:cNvSpPr txBox="1"/>
            <p:nvPr/>
          </p:nvSpPr>
          <p:spPr>
            <a:xfrm>
              <a:off x="3197300" y="5661248"/>
              <a:ext cx="692770" cy="55399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900" dirty="0" smtClean="0"/>
                <a:t>35</a:t>
              </a:r>
            </a:p>
            <a:p>
              <a:pPr algn="ctr"/>
              <a:endParaRPr lang="pl-PL" sz="300" dirty="0" smtClean="0"/>
            </a:p>
            <a:p>
              <a:pPr algn="ctr"/>
              <a:r>
                <a:rPr lang="pl-PL" sz="900" dirty="0" smtClean="0"/>
                <a:t>7 grudnia</a:t>
              </a:r>
              <a:endParaRPr lang="pl-PL" sz="900" dirty="0" smtClean="0"/>
            </a:p>
            <a:p>
              <a:pPr algn="ctr"/>
              <a:r>
                <a:rPr lang="pl-PL" sz="900" dirty="0" smtClean="0"/>
                <a:t>2016 r</a:t>
              </a:r>
              <a:endParaRPr lang="pl-PL" sz="900" dirty="0"/>
            </a:p>
          </p:txBody>
        </p:sp>
        <p:sp>
          <p:nvSpPr>
            <p:cNvPr id="15" name="pole tekstowe 14"/>
            <p:cNvSpPr txBox="1"/>
            <p:nvPr/>
          </p:nvSpPr>
          <p:spPr>
            <a:xfrm>
              <a:off x="3984862" y="5661248"/>
              <a:ext cx="692770" cy="55399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900" dirty="0" smtClean="0"/>
                <a:t>45</a:t>
              </a:r>
            </a:p>
            <a:p>
              <a:pPr algn="ctr"/>
              <a:endParaRPr lang="pl-PL" sz="300" dirty="0" smtClean="0"/>
            </a:p>
            <a:p>
              <a:pPr algn="ctr"/>
              <a:r>
                <a:rPr lang="pl-PL" sz="900" dirty="0" smtClean="0"/>
                <a:t>24 stycznia</a:t>
              </a:r>
            </a:p>
            <a:p>
              <a:pPr algn="ctr"/>
              <a:r>
                <a:rPr lang="pl-PL" sz="900" dirty="0" smtClean="0"/>
                <a:t>2017 </a:t>
              </a:r>
              <a:r>
                <a:rPr lang="pl-PL" sz="900" dirty="0" smtClean="0"/>
                <a:t>r</a:t>
              </a:r>
              <a:endParaRPr lang="pl-PL" sz="900" dirty="0"/>
            </a:p>
          </p:txBody>
        </p:sp>
        <p:sp>
          <p:nvSpPr>
            <p:cNvPr id="16" name="pole tekstowe 15"/>
            <p:cNvSpPr txBox="1"/>
            <p:nvPr/>
          </p:nvSpPr>
          <p:spPr>
            <a:xfrm>
              <a:off x="4687983" y="5661248"/>
              <a:ext cx="692770" cy="55399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900" dirty="0" smtClean="0"/>
                <a:t>55</a:t>
              </a:r>
            </a:p>
            <a:p>
              <a:pPr algn="ctr"/>
              <a:endParaRPr lang="pl-PL" sz="300" dirty="0" smtClean="0"/>
            </a:p>
            <a:p>
              <a:pPr algn="ctr"/>
              <a:r>
                <a:rPr lang="pl-PL" sz="900" dirty="0" smtClean="0"/>
                <a:t>24 lutego</a:t>
              </a:r>
              <a:endParaRPr lang="pl-PL" sz="900" dirty="0" smtClean="0"/>
            </a:p>
            <a:p>
              <a:pPr algn="ctr"/>
              <a:r>
                <a:rPr lang="pl-PL" sz="900" dirty="0" smtClean="0"/>
                <a:t>2017 r</a:t>
              </a:r>
              <a:endParaRPr lang="pl-PL" sz="900" dirty="0"/>
            </a:p>
          </p:txBody>
        </p:sp>
        <p:sp>
          <p:nvSpPr>
            <p:cNvPr id="17" name="pole tekstowe 16"/>
            <p:cNvSpPr txBox="1"/>
            <p:nvPr/>
          </p:nvSpPr>
          <p:spPr>
            <a:xfrm>
              <a:off x="5454692" y="5664254"/>
              <a:ext cx="692770" cy="55399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900" dirty="0" smtClean="0"/>
                <a:t>65</a:t>
              </a:r>
            </a:p>
            <a:p>
              <a:pPr algn="ctr"/>
              <a:endParaRPr lang="pl-PL" sz="300" dirty="0" smtClean="0"/>
            </a:p>
            <a:p>
              <a:pPr algn="ctr"/>
              <a:r>
                <a:rPr lang="pl-PL" sz="900" dirty="0" smtClean="0"/>
                <a:t>16 marca</a:t>
              </a:r>
              <a:endParaRPr lang="pl-PL" sz="900" dirty="0" smtClean="0"/>
            </a:p>
            <a:p>
              <a:pPr algn="ctr"/>
              <a:r>
                <a:rPr lang="pl-PL" sz="900" dirty="0" smtClean="0"/>
                <a:t>2017 r</a:t>
              </a:r>
              <a:endParaRPr lang="pl-PL" sz="900" dirty="0"/>
            </a:p>
          </p:txBody>
        </p:sp>
        <p:sp>
          <p:nvSpPr>
            <p:cNvPr id="18" name="pole tekstowe 17"/>
            <p:cNvSpPr txBox="1"/>
            <p:nvPr/>
          </p:nvSpPr>
          <p:spPr>
            <a:xfrm>
              <a:off x="6168807" y="5668867"/>
              <a:ext cx="791501" cy="55399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900" dirty="0" smtClean="0"/>
                <a:t>75</a:t>
              </a:r>
            </a:p>
            <a:p>
              <a:pPr algn="ctr"/>
              <a:endParaRPr lang="pl-PL" sz="300" dirty="0" smtClean="0"/>
            </a:p>
            <a:p>
              <a:pPr algn="ctr"/>
              <a:r>
                <a:rPr lang="pl-PL" sz="900" dirty="0" smtClean="0"/>
                <a:t>12 kwietnia</a:t>
              </a:r>
              <a:endParaRPr lang="pl-PL" sz="900" dirty="0" smtClean="0"/>
            </a:p>
            <a:p>
              <a:pPr algn="ctr"/>
              <a:r>
                <a:rPr lang="pl-PL" sz="900" dirty="0" smtClean="0"/>
                <a:t>2017 r</a:t>
              </a:r>
              <a:endParaRPr lang="pl-PL" sz="900" dirty="0"/>
            </a:p>
          </p:txBody>
        </p:sp>
        <p:sp>
          <p:nvSpPr>
            <p:cNvPr id="19" name="pole tekstowe 18"/>
            <p:cNvSpPr txBox="1"/>
            <p:nvPr/>
          </p:nvSpPr>
          <p:spPr>
            <a:xfrm>
              <a:off x="7003809" y="5670434"/>
              <a:ext cx="817912" cy="55399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900" dirty="0" smtClean="0"/>
                <a:t>85</a:t>
              </a:r>
            </a:p>
            <a:p>
              <a:pPr algn="ctr"/>
              <a:endParaRPr lang="pl-PL" sz="300" dirty="0" smtClean="0"/>
            </a:p>
            <a:p>
              <a:pPr algn="ctr"/>
              <a:r>
                <a:rPr lang="pl-PL" sz="900" dirty="0" smtClean="0"/>
                <a:t>20 czerwca</a:t>
              </a:r>
            </a:p>
            <a:p>
              <a:pPr algn="ctr"/>
              <a:r>
                <a:rPr lang="pl-PL" sz="900" dirty="0" smtClean="0"/>
                <a:t>2017 </a:t>
              </a:r>
              <a:r>
                <a:rPr lang="pl-PL" sz="900" dirty="0" smtClean="0"/>
                <a:t>r</a:t>
              </a:r>
              <a:endParaRPr lang="pl-PL" sz="900" dirty="0"/>
            </a:p>
          </p:txBody>
        </p:sp>
        <p:sp>
          <p:nvSpPr>
            <p:cNvPr id="20" name="pole tekstowe 19"/>
            <p:cNvSpPr txBox="1"/>
            <p:nvPr/>
          </p:nvSpPr>
          <p:spPr>
            <a:xfrm>
              <a:off x="7779666" y="5665841"/>
              <a:ext cx="692770" cy="55399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900" dirty="0" smtClean="0"/>
                <a:t>95</a:t>
              </a:r>
            </a:p>
            <a:p>
              <a:pPr algn="ctr"/>
              <a:endParaRPr lang="pl-PL" sz="300" dirty="0" smtClean="0"/>
            </a:p>
            <a:p>
              <a:pPr algn="ctr"/>
              <a:r>
                <a:rPr lang="pl-PL" sz="900" dirty="0" smtClean="0"/>
                <a:t>7 września</a:t>
              </a:r>
            </a:p>
            <a:p>
              <a:pPr algn="ctr"/>
              <a:r>
                <a:rPr lang="pl-PL" sz="900" dirty="0" smtClean="0"/>
                <a:t>2017 </a:t>
              </a:r>
              <a:r>
                <a:rPr lang="pl-PL" sz="900" dirty="0" smtClean="0"/>
                <a:t>r</a:t>
              </a:r>
              <a:endParaRPr lang="pl-PL" sz="900" dirty="0"/>
            </a:p>
          </p:txBody>
        </p:sp>
        <p:sp>
          <p:nvSpPr>
            <p:cNvPr id="21" name="pole tekstowe 20"/>
            <p:cNvSpPr txBox="1"/>
            <p:nvPr/>
          </p:nvSpPr>
          <p:spPr>
            <a:xfrm>
              <a:off x="8460432" y="5661248"/>
              <a:ext cx="692770" cy="55399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900" dirty="0" smtClean="0"/>
                <a:t>105</a:t>
              </a:r>
            </a:p>
            <a:p>
              <a:pPr algn="ctr"/>
              <a:endParaRPr lang="pl-PL" sz="300" dirty="0" smtClean="0"/>
            </a:p>
            <a:p>
              <a:pPr algn="ctr"/>
              <a:r>
                <a:rPr lang="pl-PL" sz="900" dirty="0" smtClean="0"/>
                <a:t>1 grudnia</a:t>
              </a:r>
            </a:p>
            <a:p>
              <a:pPr algn="ctr"/>
              <a:r>
                <a:rPr lang="pl-PL" sz="900" dirty="0" smtClean="0"/>
                <a:t>2017 </a:t>
              </a:r>
              <a:r>
                <a:rPr lang="pl-PL" sz="900" dirty="0" smtClean="0"/>
                <a:t>r</a:t>
              </a:r>
              <a:endParaRPr lang="pl-PL" sz="900" dirty="0"/>
            </a:p>
          </p:txBody>
        </p:sp>
        <p:cxnSp>
          <p:nvCxnSpPr>
            <p:cNvPr id="7" name="Łącznik prosty 6"/>
            <p:cNvCxnSpPr/>
            <p:nvPr/>
          </p:nvCxnSpPr>
          <p:spPr>
            <a:xfrm>
              <a:off x="26988" y="5877272"/>
              <a:ext cx="914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pole tekstowe 5"/>
          <p:cNvSpPr txBox="1">
            <a:spLocks noChangeArrowheads="1"/>
          </p:cNvSpPr>
          <p:nvPr/>
        </p:nvSpPr>
        <p:spPr bwMode="auto">
          <a:xfrm>
            <a:off x="2339975" y="168275"/>
            <a:ext cx="8064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000" b="1">
                <a:solidFill>
                  <a:schemeClr val="bg1"/>
                </a:solidFill>
                <a:latin typeface="Arial" panose="020B0604020202020204" pitchFamily="34" charset="0"/>
              </a:rPr>
              <a:t>Postępowania w formule „buduj”</a:t>
            </a:r>
          </a:p>
        </p:txBody>
      </p:sp>
      <p:sp>
        <p:nvSpPr>
          <p:cNvPr id="17412" name="pole tekstowe 7"/>
          <p:cNvSpPr txBox="1">
            <a:spLocks noChangeArrowheads="1"/>
          </p:cNvSpPr>
          <p:nvPr/>
        </p:nvSpPr>
        <p:spPr bwMode="auto">
          <a:xfrm>
            <a:off x="900113" y="1125538"/>
            <a:ext cx="7920037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b="1">
                <a:solidFill>
                  <a:schemeClr val="accent1"/>
                </a:solidFill>
                <a:latin typeface="Arial" panose="020B0604020202020204" pitchFamily="34" charset="0"/>
              </a:rPr>
              <a:t>Zaobserwowane zmiany cen (w ujęciu procentowym) złożonych ofert względem kosztorysu inwestorskiego – postępowania w formule „buduj”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b="1">
                <a:solidFill>
                  <a:schemeClr val="accent1"/>
                </a:solidFill>
                <a:latin typeface="Arial" panose="020B0604020202020204" pitchFamily="34" charset="0"/>
              </a:rPr>
              <a:t>(w okresie 2016-17)</a:t>
            </a:r>
          </a:p>
        </p:txBody>
      </p:sp>
      <p:grpSp>
        <p:nvGrpSpPr>
          <p:cNvPr id="17416" name="Grupa 10"/>
          <p:cNvGrpSpPr>
            <a:grpSpLocks/>
          </p:cNvGrpSpPr>
          <p:nvPr/>
        </p:nvGrpSpPr>
        <p:grpSpPr bwMode="auto">
          <a:xfrm>
            <a:off x="2051050" y="6165304"/>
            <a:ext cx="4681538" cy="334963"/>
            <a:chOff x="2267744" y="5715487"/>
            <a:chExt cx="5710674" cy="471956"/>
          </a:xfrm>
        </p:grpSpPr>
        <p:pic>
          <p:nvPicPr>
            <p:cNvPr id="17417" name="Obraz 1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7744" y="5715487"/>
              <a:ext cx="5710674" cy="4719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Prostokąt 12"/>
            <p:cNvSpPr/>
            <p:nvPr/>
          </p:nvSpPr>
          <p:spPr>
            <a:xfrm>
              <a:off x="4068668" y="5715487"/>
              <a:ext cx="2015874" cy="47195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l-PL">
                <a:solidFill>
                  <a:schemeClr val="bg1"/>
                </a:solidFill>
              </a:endParaRPr>
            </a:p>
          </p:txBody>
        </p:sp>
      </p:grpSp>
      <p:grpSp>
        <p:nvGrpSpPr>
          <p:cNvPr id="2" name="Grupa 1"/>
          <p:cNvGrpSpPr/>
          <p:nvPr/>
        </p:nvGrpSpPr>
        <p:grpSpPr>
          <a:xfrm>
            <a:off x="-107950" y="-243408"/>
            <a:ext cx="9432479" cy="6857999"/>
            <a:chOff x="-107950" y="-243408"/>
            <a:chExt cx="9432479" cy="6857999"/>
          </a:xfrm>
        </p:grpSpPr>
        <p:graphicFrame>
          <p:nvGraphicFramePr>
            <p:cNvPr id="5" name="Wykres 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889949061"/>
                </p:ext>
              </p:extLst>
            </p:nvPr>
          </p:nvGraphicFramePr>
          <p:xfrm>
            <a:off x="0" y="-243408"/>
            <a:ext cx="9324529" cy="685799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17413" name="pole tekstowe 1"/>
            <p:cNvSpPr txBox="1">
              <a:spLocks noChangeArrowheads="1"/>
            </p:cNvSpPr>
            <p:nvPr/>
          </p:nvSpPr>
          <p:spPr bwMode="auto">
            <a:xfrm>
              <a:off x="-107950" y="5516563"/>
              <a:ext cx="1655763" cy="360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r>
                <a:rPr lang="pl-PL" altLang="pl-PL" sz="800" b="1">
                  <a:latin typeface="Arial" panose="020B0604020202020204" pitchFamily="34" charset="0"/>
                </a:rPr>
                <a:t>Postępowania – narastająco:</a:t>
              </a:r>
            </a:p>
          </p:txBody>
        </p:sp>
        <p:sp>
          <p:nvSpPr>
            <p:cNvPr id="17414" name="pole tekstowe 1"/>
            <p:cNvSpPr txBox="1">
              <a:spLocks noChangeArrowheads="1"/>
            </p:cNvSpPr>
            <p:nvPr/>
          </p:nvSpPr>
          <p:spPr bwMode="auto">
            <a:xfrm>
              <a:off x="-36513" y="5732463"/>
              <a:ext cx="1547813" cy="360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r>
                <a:rPr lang="pl-PL" altLang="pl-PL" sz="800" b="1">
                  <a:latin typeface="Arial" panose="020B0604020202020204" pitchFamily="34" charset="0"/>
                </a:rPr>
                <a:t>Data:</a:t>
              </a:r>
            </a:p>
          </p:txBody>
        </p:sp>
        <p:sp>
          <p:nvSpPr>
            <p:cNvPr id="11" name="pole tekstowe 10"/>
            <p:cNvSpPr txBox="1"/>
            <p:nvPr/>
          </p:nvSpPr>
          <p:spPr>
            <a:xfrm>
              <a:off x="1582737" y="5517232"/>
              <a:ext cx="692770" cy="55399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900" dirty="0" smtClean="0"/>
                <a:t>8</a:t>
              </a:r>
            </a:p>
            <a:p>
              <a:pPr algn="ctr"/>
              <a:endParaRPr lang="pl-PL" sz="300" dirty="0" smtClean="0"/>
            </a:p>
            <a:p>
              <a:pPr algn="ctr"/>
              <a:r>
                <a:rPr lang="pl-PL" sz="900" dirty="0" smtClean="0"/>
                <a:t>4 </a:t>
              </a:r>
              <a:r>
                <a:rPr lang="pl-PL" sz="900" dirty="0" smtClean="0"/>
                <a:t>maja</a:t>
              </a:r>
            </a:p>
            <a:p>
              <a:pPr algn="ctr"/>
              <a:r>
                <a:rPr lang="pl-PL" sz="900" dirty="0" smtClean="0"/>
                <a:t>2016 </a:t>
              </a:r>
              <a:r>
                <a:rPr lang="pl-PL" sz="900" dirty="0" smtClean="0"/>
                <a:t>r</a:t>
              </a:r>
              <a:endParaRPr lang="pl-PL" sz="900" dirty="0"/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2771800" y="5516563"/>
              <a:ext cx="1086444" cy="55399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900" dirty="0" smtClean="0"/>
                <a:t>18</a:t>
              </a:r>
            </a:p>
            <a:p>
              <a:pPr algn="ctr"/>
              <a:endParaRPr lang="pl-PL" sz="300" dirty="0" smtClean="0"/>
            </a:p>
            <a:p>
              <a:pPr algn="ctr"/>
              <a:r>
                <a:rPr lang="pl-PL" sz="900" dirty="0" smtClean="0"/>
                <a:t>26 października</a:t>
              </a:r>
              <a:endParaRPr lang="pl-PL" sz="900" dirty="0" smtClean="0"/>
            </a:p>
            <a:p>
              <a:pPr algn="ctr"/>
              <a:r>
                <a:rPr lang="pl-PL" sz="900" dirty="0" smtClean="0"/>
                <a:t>2016 </a:t>
              </a:r>
              <a:r>
                <a:rPr lang="pl-PL" sz="900" dirty="0" smtClean="0"/>
                <a:t>r</a:t>
              </a:r>
              <a:endParaRPr lang="pl-PL" sz="900" dirty="0"/>
            </a:p>
          </p:txBody>
        </p:sp>
        <p:sp>
          <p:nvSpPr>
            <p:cNvPr id="14" name="pole tekstowe 13"/>
            <p:cNvSpPr txBox="1"/>
            <p:nvPr/>
          </p:nvSpPr>
          <p:spPr>
            <a:xfrm>
              <a:off x="4119042" y="5538827"/>
              <a:ext cx="1086444" cy="55399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900" dirty="0" smtClean="0"/>
                <a:t>28</a:t>
              </a:r>
            </a:p>
            <a:p>
              <a:pPr algn="ctr"/>
              <a:endParaRPr lang="pl-PL" sz="300" dirty="0" smtClean="0"/>
            </a:p>
            <a:p>
              <a:pPr algn="ctr"/>
              <a:r>
                <a:rPr lang="pl-PL" sz="900" dirty="0" smtClean="0"/>
                <a:t>23 stycznia</a:t>
              </a:r>
              <a:endParaRPr lang="pl-PL" sz="900" dirty="0" smtClean="0"/>
            </a:p>
            <a:p>
              <a:pPr algn="ctr"/>
              <a:r>
                <a:rPr lang="pl-PL" sz="900" dirty="0" smtClean="0"/>
                <a:t>2017 </a:t>
              </a:r>
              <a:r>
                <a:rPr lang="pl-PL" sz="900" dirty="0" smtClean="0"/>
                <a:t>r</a:t>
              </a:r>
              <a:endParaRPr lang="pl-PL" sz="900" dirty="0"/>
            </a:p>
          </p:txBody>
        </p:sp>
        <p:sp>
          <p:nvSpPr>
            <p:cNvPr id="16" name="pole tekstowe 15"/>
            <p:cNvSpPr txBox="1"/>
            <p:nvPr/>
          </p:nvSpPr>
          <p:spPr>
            <a:xfrm>
              <a:off x="5485613" y="5516563"/>
              <a:ext cx="1086444" cy="55399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900" dirty="0" smtClean="0"/>
                <a:t>38</a:t>
              </a:r>
            </a:p>
            <a:p>
              <a:pPr algn="ctr"/>
              <a:endParaRPr lang="pl-PL" sz="300" dirty="0" smtClean="0"/>
            </a:p>
            <a:p>
              <a:pPr algn="ctr"/>
              <a:r>
                <a:rPr lang="pl-PL" sz="900" dirty="0" smtClean="0"/>
                <a:t>28 kwietnia</a:t>
              </a:r>
              <a:endParaRPr lang="pl-PL" sz="900" dirty="0" smtClean="0"/>
            </a:p>
            <a:p>
              <a:pPr algn="ctr"/>
              <a:r>
                <a:rPr lang="pl-PL" sz="900" dirty="0" smtClean="0"/>
                <a:t>2017 </a:t>
              </a:r>
              <a:r>
                <a:rPr lang="pl-PL" sz="900" dirty="0" smtClean="0"/>
                <a:t>r</a:t>
              </a:r>
              <a:endParaRPr lang="pl-PL" sz="900" dirty="0"/>
            </a:p>
          </p:txBody>
        </p:sp>
        <p:sp>
          <p:nvSpPr>
            <p:cNvPr id="17" name="pole tekstowe 16"/>
            <p:cNvSpPr txBox="1"/>
            <p:nvPr/>
          </p:nvSpPr>
          <p:spPr>
            <a:xfrm>
              <a:off x="6852184" y="5526050"/>
              <a:ext cx="1086444" cy="55399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900" dirty="0" smtClean="0"/>
                <a:t>48</a:t>
              </a:r>
            </a:p>
            <a:p>
              <a:pPr algn="ctr"/>
              <a:endParaRPr lang="pl-PL" sz="300" dirty="0" smtClean="0"/>
            </a:p>
            <a:p>
              <a:pPr algn="ctr"/>
              <a:r>
                <a:rPr lang="pl-PL" sz="900" dirty="0" smtClean="0"/>
                <a:t>12 lipca</a:t>
              </a:r>
              <a:endParaRPr lang="pl-PL" sz="900" dirty="0" smtClean="0"/>
            </a:p>
            <a:p>
              <a:pPr algn="ctr"/>
              <a:r>
                <a:rPr lang="pl-PL" sz="900" dirty="0" smtClean="0"/>
                <a:t>2017 </a:t>
              </a:r>
              <a:r>
                <a:rPr lang="pl-PL" sz="900" dirty="0" smtClean="0"/>
                <a:t>r</a:t>
              </a:r>
              <a:endParaRPr lang="pl-PL" sz="900" dirty="0"/>
            </a:p>
          </p:txBody>
        </p:sp>
        <p:sp>
          <p:nvSpPr>
            <p:cNvPr id="18" name="pole tekstowe 17"/>
            <p:cNvSpPr txBox="1"/>
            <p:nvPr/>
          </p:nvSpPr>
          <p:spPr>
            <a:xfrm>
              <a:off x="8057556" y="5526050"/>
              <a:ext cx="1086444" cy="55399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900" dirty="0" smtClean="0"/>
                <a:t>58</a:t>
              </a:r>
            </a:p>
            <a:p>
              <a:pPr algn="ctr"/>
              <a:endParaRPr lang="pl-PL" sz="300" dirty="0" smtClean="0"/>
            </a:p>
            <a:p>
              <a:pPr algn="ctr"/>
              <a:r>
                <a:rPr lang="pl-PL" sz="900" dirty="0" smtClean="0"/>
                <a:t>5 grudnia</a:t>
              </a:r>
              <a:endParaRPr lang="pl-PL" sz="900" dirty="0" smtClean="0"/>
            </a:p>
            <a:p>
              <a:pPr algn="ctr"/>
              <a:r>
                <a:rPr lang="pl-PL" sz="900" dirty="0" smtClean="0"/>
                <a:t>2017 </a:t>
              </a:r>
              <a:r>
                <a:rPr lang="pl-PL" sz="900" dirty="0" smtClean="0"/>
                <a:t>r</a:t>
              </a:r>
              <a:endParaRPr lang="pl-PL" sz="900" dirty="0"/>
            </a:p>
          </p:txBody>
        </p:sp>
        <p:cxnSp>
          <p:nvCxnSpPr>
            <p:cNvPr id="15" name="Łącznik prosty 14"/>
            <p:cNvCxnSpPr/>
            <p:nvPr/>
          </p:nvCxnSpPr>
          <p:spPr>
            <a:xfrm>
              <a:off x="-36513" y="5732463"/>
              <a:ext cx="914400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Wykres 3"/>
          <p:cNvGraphicFramePr>
            <a:graphicFrameLocks/>
          </p:cNvGraphicFramePr>
          <p:nvPr/>
        </p:nvGraphicFramePr>
        <p:xfrm>
          <a:off x="179512" y="1483542"/>
          <a:ext cx="8712646" cy="49697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459" name="pole tekstowe 5"/>
          <p:cNvSpPr txBox="1">
            <a:spLocks noChangeArrowheads="1"/>
          </p:cNvSpPr>
          <p:nvPr/>
        </p:nvSpPr>
        <p:spPr bwMode="auto">
          <a:xfrm>
            <a:off x="2339975" y="168275"/>
            <a:ext cx="8064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000" b="1">
                <a:solidFill>
                  <a:schemeClr val="bg1"/>
                </a:solidFill>
                <a:latin typeface="Arial" panose="020B0604020202020204" pitchFamily="34" charset="0"/>
              </a:rPr>
              <a:t>Koszt wybranych materiałów</a:t>
            </a:r>
          </a:p>
        </p:txBody>
      </p:sp>
      <p:sp>
        <p:nvSpPr>
          <p:cNvPr id="19460" name="pole tekstowe 7"/>
          <p:cNvSpPr txBox="1">
            <a:spLocks noChangeArrowheads="1"/>
          </p:cNvSpPr>
          <p:nvPr/>
        </p:nvSpPr>
        <p:spPr bwMode="auto">
          <a:xfrm>
            <a:off x="900113" y="1268413"/>
            <a:ext cx="7920037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b="1">
                <a:solidFill>
                  <a:schemeClr val="accent1"/>
                </a:solidFill>
                <a:latin typeface="Arial" panose="020B0604020202020204" pitchFamily="34" charset="0"/>
              </a:rPr>
              <a:t>Zmiana procentowa cen wybranych materiałów w stosunku do cen z IV kwartału 2015 roku</a:t>
            </a:r>
          </a:p>
        </p:txBody>
      </p:sp>
      <p:grpSp>
        <p:nvGrpSpPr>
          <p:cNvPr id="19461" name="Grupa 4"/>
          <p:cNvGrpSpPr>
            <a:grpSpLocks/>
          </p:cNvGrpSpPr>
          <p:nvPr/>
        </p:nvGrpSpPr>
        <p:grpSpPr bwMode="auto">
          <a:xfrm>
            <a:off x="2259013" y="6237312"/>
            <a:ext cx="4679950" cy="334963"/>
            <a:chOff x="2267744" y="5715487"/>
            <a:chExt cx="5710674" cy="471956"/>
          </a:xfrm>
        </p:grpSpPr>
        <p:pic>
          <p:nvPicPr>
            <p:cNvPr id="19462" name="Obraz 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7744" y="5715487"/>
              <a:ext cx="5710674" cy="4719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Prostokąt 6"/>
            <p:cNvSpPr/>
            <p:nvPr/>
          </p:nvSpPr>
          <p:spPr>
            <a:xfrm>
              <a:off x="4067342" y="5715487"/>
              <a:ext cx="2016558" cy="47195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l-PL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pole tekstowe 4"/>
          <p:cNvSpPr txBox="1">
            <a:spLocks noChangeArrowheads="1"/>
          </p:cNvSpPr>
          <p:nvPr/>
        </p:nvSpPr>
        <p:spPr bwMode="auto">
          <a:xfrm>
            <a:off x="3059113" y="3213100"/>
            <a:ext cx="57610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600" b="1">
                <a:latin typeface="Arial" panose="020B0604020202020204" pitchFamily="34" charset="0"/>
              </a:rPr>
              <a:t>Dziękuję za uwagę</a:t>
            </a:r>
          </a:p>
        </p:txBody>
      </p:sp>
      <p:grpSp>
        <p:nvGrpSpPr>
          <p:cNvPr id="21507" name="Grupa 2"/>
          <p:cNvGrpSpPr>
            <a:grpSpLocks/>
          </p:cNvGrpSpPr>
          <p:nvPr/>
        </p:nvGrpSpPr>
        <p:grpSpPr bwMode="auto">
          <a:xfrm>
            <a:off x="1619250" y="5732463"/>
            <a:ext cx="5711825" cy="473075"/>
            <a:chOff x="2267744" y="5715487"/>
            <a:chExt cx="5710674" cy="471956"/>
          </a:xfrm>
        </p:grpSpPr>
        <p:pic>
          <p:nvPicPr>
            <p:cNvPr id="21508" name="Obraz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7744" y="5715487"/>
              <a:ext cx="5710674" cy="4719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Prostokąt 4"/>
            <p:cNvSpPr/>
            <p:nvPr/>
          </p:nvSpPr>
          <p:spPr>
            <a:xfrm>
              <a:off x="4067606" y="5715487"/>
              <a:ext cx="2017306" cy="47195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l-PL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ja_plk_1">
  <a:themeElements>
    <a:clrScheme name="Niestandardowy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F497D"/>
      </a:accent1>
      <a:accent2>
        <a:srgbClr val="FFC000"/>
      </a:accent2>
      <a:accent3>
        <a:srgbClr val="BFBFBF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C0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Niestandardowy 1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1F497D"/>
    </a:accent1>
    <a:accent2>
      <a:srgbClr val="FFC000"/>
    </a:accent2>
    <a:accent3>
      <a:srgbClr val="BFBFBF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FFC000"/>
    </a:folHlink>
  </a:clrScheme>
  <a:fontScheme name="Pakiet 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Niestandardowy 1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1F497D"/>
    </a:accent1>
    <a:accent2>
      <a:srgbClr val="FFC000"/>
    </a:accent2>
    <a:accent3>
      <a:srgbClr val="BFBFBF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FFC000"/>
    </a:folHlink>
  </a:clrScheme>
  <a:fontScheme name="Pakiet 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Niestandardowy 1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1F497D"/>
    </a:accent1>
    <a:accent2>
      <a:srgbClr val="FFC000"/>
    </a:accent2>
    <a:accent3>
      <a:srgbClr val="BFBFBF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FFC000"/>
    </a:folHlink>
  </a:clrScheme>
  <a:fontScheme name="Pakiet 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prezentacja_plk_1</Template>
  <TotalTime>991</TotalTime>
  <Words>438</Words>
  <Application>Microsoft Office PowerPoint</Application>
  <PresentationFormat>Pokaz na ekranie (4:3)</PresentationFormat>
  <Paragraphs>132</Paragraphs>
  <Slides>5</Slides>
  <Notes>5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8" baseType="lpstr">
      <vt:lpstr>Calibri</vt:lpstr>
      <vt:lpstr>Arial</vt:lpstr>
      <vt:lpstr>prezentacja_plk_1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PKP Polskie Linie Kolejowe S.A.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SG2-DTP-ILG5a-DM</dc:creator>
  <cp:lastModifiedBy>Krupska Ewa</cp:lastModifiedBy>
  <cp:revision>97</cp:revision>
  <cp:lastPrinted>2018-01-10T13:53:11Z</cp:lastPrinted>
  <dcterms:created xsi:type="dcterms:W3CDTF">2013-12-09T13:45:32Z</dcterms:created>
  <dcterms:modified xsi:type="dcterms:W3CDTF">2018-01-10T14:08:03Z</dcterms:modified>
</cp:coreProperties>
</file>