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059" r:id="rId2"/>
    <p:sldId id="1091" r:id="rId3"/>
    <p:sldId id="1092" r:id="rId4"/>
    <p:sldId id="1101" r:id="rId5"/>
    <p:sldId id="1102" r:id="rId6"/>
    <p:sldId id="1103" r:id="rId7"/>
    <p:sldId id="1104" r:id="rId8"/>
    <p:sldId id="993" r:id="rId9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5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341" userDrawn="1">
          <p15:clr>
            <a:srgbClr val="A4A3A4"/>
          </p15:clr>
        </p15:guide>
        <p15:guide id="4" pos="3152" userDrawn="1">
          <p15:clr>
            <a:srgbClr val="A4A3A4"/>
          </p15:clr>
        </p15:guide>
        <p15:guide id="5" pos="2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9ED"/>
    <a:srgbClr val="073872"/>
    <a:srgbClr val="CCCCFF"/>
    <a:srgbClr val="CCFFCC"/>
    <a:srgbClr val="FFCCCC"/>
    <a:srgbClr val="CCECFF"/>
    <a:srgbClr val="C9A6E4"/>
    <a:srgbClr val="000000"/>
    <a:srgbClr val="00A24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424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750"/>
        <p:guide orient="horz" pos="2341"/>
        <p:guide pos="2880"/>
        <p:guide pos="3152"/>
        <p:guide pos="2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1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671B2-1F51-449B-BDC3-4477CCD8D26A}" type="datetimeFigureOut">
              <a:rPr lang="pl-PL" smtClean="0"/>
              <a:t>11.01.2018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9632E-0CCD-4098-8E9D-DDE369AF8EC2}" type="slidenum">
              <a:rPr lang="pl-PL" smtClean="0">
                <a:latin typeface="Arial" panose="020B0604020202020204" pitchFamily="34" charset="0"/>
              </a:rPr>
              <a:t>‹#›</a:t>
            </a:fld>
            <a:endParaRPr lang="pl-P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835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873" cy="496652"/>
          </a:xfrm>
          <a:prstGeom prst="rect">
            <a:avLst/>
          </a:prstGeom>
        </p:spPr>
        <p:txBody>
          <a:bodyPr vert="horz" lIns="91762" tIns="45880" rIns="91762" bIns="4588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200" y="1"/>
            <a:ext cx="2945873" cy="496652"/>
          </a:xfrm>
          <a:prstGeom prst="rect">
            <a:avLst/>
          </a:prstGeom>
        </p:spPr>
        <p:txBody>
          <a:bodyPr vert="horz" lIns="91762" tIns="45880" rIns="91762" bIns="4588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04F905-0FDC-4F9F-ADCF-A934B6369FFB}" type="datetimeFigureOut">
              <a:rPr lang="pl-PL"/>
              <a:pPr>
                <a:defRPr/>
              </a:pPr>
              <a:t>11.01.2018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2" tIns="45880" rIns="91762" bIns="4588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796"/>
            <a:ext cx="5438783" cy="4466667"/>
          </a:xfrm>
          <a:prstGeom prst="rect">
            <a:avLst/>
          </a:prstGeom>
        </p:spPr>
        <p:txBody>
          <a:bodyPr vert="horz" lIns="91762" tIns="45880" rIns="91762" bIns="4588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4" y="9428391"/>
            <a:ext cx="2945873" cy="496652"/>
          </a:xfrm>
          <a:prstGeom prst="rect">
            <a:avLst/>
          </a:prstGeom>
        </p:spPr>
        <p:txBody>
          <a:bodyPr vert="horz" lIns="91762" tIns="45880" rIns="91762" bIns="4588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200" y="9428391"/>
            <a:ext cx="2945873" cy="496652"/>
          </a:xfrm>
          <a:prstGeom prst="rect">
            <a:avLst/>
          </a:prstGeom>
        </p:spPr>
        <p:txBody>
          <a:bodyPr vert="horz" wrap="square" lIns="91762" tIns="45880" rIns="91762" bIns="458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89729A0-C39F-4610-89F5-919CA2BA7F7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9935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729A0-C39F-4610-89F5-919CA2BA7F7B}" type="slidenum">
              <a:rPr lang="pl-PL" altLang="pl-PL" smtClean="0"/>
              <a:pPr/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7965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729A0-C39F-4610-89F5-919CA2BA7F7B}" type="slidenum">
              <a:rPr lang="pl-PL" altLang="pl-PL" smtClean="0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963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75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 userDrawn="1"/>
        </p:nvSpPr>
        <p:spPr bwMode="auto">
          <a:xfrm>
            <a:off x="8172451" y="6381751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2EEB9D0-DD8A-48F4-9D4B-E52FA77D773E}" type="slidenum">
              <a:rPr lang="pl-PL" altLang="pl-PL" sz="900"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427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420892"/>
            <a:ext cx="8229600" cy="37052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987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 userDrawn="1"/>
        </p:nvSpPr>
        <p:spPr bwMode="auto">
          <a:xfrm>
            <a:off x="8172451" y="6381751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F4559E1-8D3B-4D6E-A8C9-FE23B50DCE48}" type="slidenum">
              <a:rPr lang="pl-PL" altLang="pl-PL" sz="900"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>
              <a:latin typeface="Arial" panose="020B0604020202020204" pitchFamily="34" charset="0"/>
            </a:endParaRPr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5868144" y="1340768"/>
            <a:ext cx="2520280" cy="478539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1" y="1340768"/>
            <a:ext cx="5050904" cy="478539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0346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 userDrawn="1"/>
        </p:nvSpPr>
        <p:spPr bwMode="auto">
          <a:xfrm>
            <a:off x="8172451" y="6381751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A7BD72A-08A4-444F-9008-F45D0762DD9B}" type="slidenum">
              <a:rPr lang="pl-PL" altLang="pl-PL" sz="900"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>
              <a:latin typeface="Arial" panose="020B0604020202020204" pitchFamily="34" charset="0"/>
            </a:endParaRPr>
          </a:p>
        </p:txBody>
      </p:sp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82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120447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1103007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1197973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104217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423568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1263681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94729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 userDrawn="1"/>
        </p:nvSpPr>
        <p:spPr bwMode="auto">
          <a:xfrm>
            <a:off x="8423275" y="6627168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3E4E26-CB77-4C2A-8558-42E157C773D6}" type="slidenum">
              <a:rPr lang="pl-PL" altLang="pl-PL" sz="900"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 dirty="0">
              <a:latin typeface="Arial" panose="020B0604020202020204" pitchFamily="34" charset="0"/>
            </a:endParaRPr>
          </a:p>
        </p:txBody>
      </p:sp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501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2063059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1602046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224381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551" y="260350"/>
            <a:ext cx="2374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2627314" y="692150"/>
            <a:ext cx="3887787" cy="21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5" i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Zarządca narodowej sieci linii kolejowych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836F-A0E0-4B51-8EA2-4154D1EA358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63702"/>
            <a:ext cx="8229600" cy="4462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itchFamily="34" charset="0"/>
                <a:cs typeface="Arial" pitchFamily="34" charset="0"/>
              </a:defRPr>
            </a:lvl1pPr>
            <a:lvl2pPr marL="557213" indent="-214313">
              <a:buClrTx/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857250" indent="-171450">
              <a:buClrTx/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>
              <a:buClrTx/>
              <a:defRPr sz="1050">
                <a:latin typeface="Arial" pitchFamily="34" charset="0"/>
                <a:cs typeface="Arial" pitchFamily="34" charset="0"/>
              </a:defRPr>
            </a:lvl4pPr>
            <a:lvl5pPr>
              <a:defRPr sz="10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751244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39750" y="1268760"/>
            <a:ext cx="8147050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Tytuł slajdu możesz zmniejszyć do 16pp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539750" y="2276475"/>
            <a:ext cx="8136706" cy="38496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Najmniejsza dozwolona czcionka w treści slajdu to 10pp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FF09A-599E-4916-ABF1-64C1E362DABF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373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>
            <a:spLocks noChangeArrowheads="1"/>
          </p:cNvSpPr>
          <p:nvPr userDrawn="1"/>
        </p:nvSpPr>
        <p:spPr bwMode="auto">
          <a:xfrm>
            <a:off x="8388001" y="6624000"/>
            <a:ext cx="720725" cy="19620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3E4E26-CB77-4C2A-8558-42E157C773D6}" type="slidenum">
              <a:rPr lang="pl-PL" altLang="pl-PL" sz="675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675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8287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 userDrawn="1"/>
        </p:nvSpPr>
        <p:spPr bwMode="auto">
          <a:xfrm>
            <a:off x="8458201" y="6627795"/>
            <a:ext cx="685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65D6B22-40EC-4F7E-9F7E-EC5BF1A99D40}" type="slidenum">
              <a:rPr lang="pl-PL" altLang="pl-PL" sz="900"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 dirty="0"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723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 userDrawn="1"/>
        </p:nvSpPr>
        <p:spPr bwMode="auto">
          <a:xfrm>
            <a:off x="8172451" y="6381751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5DE9DCF-71EF-4CDE-87D3-4B4FEDB41795}" type="slidenum">
              <a:rPr lang="pl-PL" altLang="pl-PL" sz="900" smtClean="0"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 dirty="0">
              <a:latin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80932"/>
            <a:ext cx="8229600" cy="334523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ctrTitle"/>
          </p:nvPr>
        </p:nvSpPr>
        <p:spPr>
          <a:xfrm>
            <a:off x="467544" y="1200153"/>
            <a:ext cx="8208912" cy="14700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310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 userDrawn="1"/>
        </p:nvSpPr>
        <p:spPr bwMode="auto">
          <a:xfrm>
            <a:off x="8172451" y="6381751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9C06E57-8157-4913-BD01-8018F8AF6B72}" type="slidenum">
              <a:rPr lang="pl-PL" altLang="pl-PL" sz="900"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8289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 userDrawn="1"/>
        </p:nvSpPr>
        <p:spPr bwMode="auto">
          <a:xfrm>
            <a:off x="8172451" y="6381751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8FD0D78-0C7F-42DE-B283-06B4364C6902}" type="slidenum">
              <a:rPr lang="pl-PL" altLang="pl-PL" sz="900"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>
              <a:latin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152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>
            <a:spLocks noChangeArrowheads="1"/>
          </p:cNvSpPr>
          <p:nvPr userDrawn="1"/>
        </p:nvSpPr>
        <p:spPr bwMode="auto">
          <a:xfrm>
            <a:off x="8172451" y="6381751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289C53-C8BF-4ED9-A515-6463176F93B8}" type="slidenum">
              <a:rPr lang="pl-PL" altLang="pl-PL" sz="900"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>
              <a:latin typeface="Arial" panose="020B0604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6900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484784"/>
            <a:ext cx="4041775" cy="6900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94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 userDrawn="1"/>
        </p:nvSpPr>
        <p:spPr bwMode="auto">
          <a:xfrm>
            <a:off x="8172451" y="6381751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7568477-6B07-45EC-B106-1A353FFA41BC}" type="slidenum">
              <a:rPr lang="pl-PL" altLang="pl-PL" sz="900"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5" y="1700808"/>
            <a:ext cx="3008313" cy="454372"/>
          </a:xfrm>
          <a:prstGeom prst="rect">
            <a:avLst/>
          </a:prstGeom>
        </p:spPr>
        <p:txBody>
          <a:bodyPr anchor="b"/>
          <a:lstStyle>
            <a:lvl1pPr algn="l">
              <a:defRPr sz="135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2" y="1700809"/>
            <a:ext cx="5111750" cy="442535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2204864"/>
            <a:ext cx="3008313" cy="3921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195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 userDrawn="1"/>
        </p:nvSpPr>
        <p:spPr bwMode="auto">
          <a:xfrm>
            <a:off x="8172451" y="6381751"/>
            <a:ext cx="7207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762814E-24A7-4F19-A29A-8A542582BB10}" type="slidenum">
              <a:rPr lang="pl-PL" altLang="pl-PL" sz="900">
                <a:latin typeface="Arial" panose="020B0604020202020204" pitchFamily="34" charset="0"/>
              </a:rPr>
              <a:pPr algn="r" eaLnBrk="1" hangingPunct="1"/>
              <a:t>‹#›</a:t>
            </a:fld>
            <a:endParaRPr lang="pl-PL" altLang="pl-PL" sz="900"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196755"/>
            <a:ext cx="5486400" cy="353082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1539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0852" r:id="rId1"/>
    <p:sldLayoutId id="2147490856" r:id="rId2"/>
    <p:sldLayoutId id="2147490857" r:id="rId3"/>
    <p:sldLayoutId id="2147490858" r:id="rId4"/>
    <p:sldLayoutId id="2147490859" r:id="rId5"/>
    <p:sldLayoutId id="2147490860" r:id="rId6"/>
    <p:sldLayoutId id="2147490861" r:id="rId7"/>
    <p:sldLayoutId id="2147490862" r:id="rId8"/>
    <p:sldLayoutId id="2147490863" r:id="rId9"/>
    <p:sldLayoutId id="2147490864" r:id="rId10"/>
    <p:sldLayoutId id="2147490865" r:id="rId11"/>
    <p:sldLayoutId id="2147490866" r:id="rId12"/>
    <p:sldLayoutId id="2147490899" r:id="rId13"/>
    <p:sldLayoutId id="2147490900" r:id="rId14"/>
    <p:sldLayoutId id="2147490901" r:id="rId15"/>
    <p:sldLayoutId id="2147490902" r:id="rId16"/>
    <p:sldLayoutId id="2147490903" r:id="rId17"/>
    <p:sldLayoutId id="2147490904" r:id="rId18"/>
    <p:sldLayoutId id="2147490905" r:id="rId19"/>
    <p:sldLayoutId id="2147490906" r:id="rId20"/>
    <p:sldLayoutId id="2147490907" r:id="rId21"/>
    <p:sldLayoutId id="2147490973" r:id="rId22"/>
    <p:sldLayoutId id="2147490974" r:id="rId23"/>
    <p:sldLayoutId id="2147491386" r:id="rId24"/>
    <p:sldLayoutId id="2147491393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k-sa.p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k-sa.pl/typo3temp/_processed_/csm_20151204_113808_685522001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2"/>
          <a:stretch/>
        </p:blipFill>
        <p:spPr bwMode="auto">
          <a:xfrm>
            <a:off x="611560" y="44624"/>
            <a:ext cx="8532440" cy="429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5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pole tekstowe 5"/>
          <p:cNvSpPr txBox="1">
            <a:spLocks noChangeArrowheads="1"/>
          </p:cNvSpPr>
          <p:nvPr/>
        </p:nvSpPr>
        <p:spPr bwMode="auto">
          <a:xfrm>
            <a:off x="3024993" y="4501539"/>
            <a:ext cx="43553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Forum Inwestycyjne</a:t>
            </a:r>
            <a:endParaRPr lang="pl-PL" altLang="pl-PL" b="1" dirty="0">
              <a:latin typeface="Arial" panose="020B0604020202020204" pitchFamily="34" charset="0"/>
            </a:endParaRPr>
          </a:p>
        </p:txBody>
      </p:sp>
      <p:sp>
        <p:nvSpPr>
          <p:cNvPr id="11268" name="pole tekstowe 6"/>
          <p:cNvSpPr txBox="1">
            <a:spLocks noChangeArrowheads="1"/>
          </p:cNvSpPr>
          <p:nvPr/>
        </p:nvSpPr>
        <p:spPr bwMode="auto">
          <a:xfrm>
            <a:off x="3456061" y="5347048"/>
            <a:ext cx="349220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latin typeface="Arial" panose="020B0604020202020204" pitchFamily="34" charset="0"/>
              </a:rPr>
              <a:t>Warszawa, 11 stycznia 2018 </a:t>
            </a:r>
            <a:r>
              <a:rPr lang="pl-PL" altLang="pl-PL" sz="1800" dirty="0">
                <a:latin typeface="Arial" panose="020B0604020202020204" pitchFamily="34" charset="0"/>
              </a:rPr>
              <a:t>r.</a:t>
            </a:r>
          </a:p>
        </p:txBody>
      </p:sp>
      <p:pic>
        <p:nvPicPr>
          <p:cNvPr id="11269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a 6"/>
          <p:cNvGrpSpPr/>
          <p:nvPr/>
        </p:nvGrpSpPr>
        <p:grpSpPr>
          <a:xfrm>
            <a:off x="2267744" y="6093296"/>
            <a:ext cx="5710674" cy="471956"/>
            <a:chOff x="2267744" y="5715487"/>
            <a:chExt cx="5710674" cy="471956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9" name="Prostokąt 8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3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4906981"/>
            <a:ext cx="6400800" cy="1080120"/>
          </a:xfrm>
        </p:spPr>
        <p:txBody>
          <a:bodyPr/>
          <a:lstStyle/>
          <a:p>
            <a:r>
              <a:rPr lang="pl-PL" sz="1600" b="1" dirty="0" smtClean="0">
                <a:solidFill>
                  <a:srgbClr val="00B050"/>
                </a:solidFill>
              </a:rPr>
              <a:t>Oszczędności w ramach podpisanych umów 5 mld PLN</a:t>
            </a:r>
            <a:endParaRPr lang="pl-PL" sz="1600" b="1" dirty="0">
              <a:solidFill>
                <a:srgbClr val="00B05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123728" y="188640"/>
            <a:ext cx="3040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Przetargi 2017 r. </a:t>
            </a:r>
            <a:endParaRPr lang="pl-PL" sz="28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87284"/>
              </p:ext>
            </p:extLst>
          </p:nvPr>
        </p:nvGraphicFramePr>
        <p:xfrm>
          <a:off x="467544" y="1364314"/>
          <a:ext cx="8374645" cy="3360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9467"/>
                <a:gridCol w="2226297"/>
                <a:gridCol w="3468881"/>
              </a:tblGrid>
              <a:tr h="88245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Postępowania o udzielenie zamówień publicznych w 2017 r. 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738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0616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Ilość </a:t>
                      </a:r>
                      <a:endParaRPr lang="pl-PL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Szacunkowa wartość zamówienia (netto PLN) / wartość zamówienia (netto PLN)</a:t>
                      </a:r>
                      <a:endParaRPr lang="pl-PL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Postępowania ogłoszone </a:t>
                      </a:r>
                      <a:endParaRPr lang="pl-PL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r>
                        <a:rPr lang="pl-PL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mld</a:t>
                      </a:r>
                      <a:endParaRPr lang="pl-PL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9ED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Umowy podpisane </a:t>
                      </a:r>
                      <a:endParaRPr lang="pl-PL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18,6</a:t>
                      </a:r>
                      <a:r>
                        <a:rPr lang="pl-PL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mld </a:t>
                      </a:r>
                      <a:r>
                        <a:rPr lang="pl-PL" sz="1400" b="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zamówień (netto PLN)</a:t>
                      </a:r>
                    </a:p>
                    <a:p>
                      <a:pPr algn="ctr" fontAlgn="ctr"/>
                      <a:r>
                        <a:rPr lang="pl-PL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23,6 mld </a:t>
                      </a:r>
                      <a:r>
                        <a:rPr lang="pl-PL" sz="1400" b="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szacunkowa wartość zamówień </a:t>
                      </a:r>
                      <a:endParaRPr lang="pl-PL" sz="14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Symbol zastępczy stopki 1"/>
          <p:cNvSpPr txBox="1">
            <a:spLocks/>
          </p:cNvSpPr>
          <p:nvPr/>
        </p:nvSpPr>
        <p:spPr>
          <a:xfrm>
            <a:off x="2843808" y="5348026"/>
            <a:ext cx="2814923" cy="250688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pl-PL" sz="800" i="1" dirty="0" smtClean="0">
                <a:solidFill>
                  <a:prstClr val="black"/>
                </a:solidFill>
                <a:latin typeface="Arial"/>
              </a:rPr>
              <a:t>Źródło: Raport agregujący dane z rejestru Harmonogramu przetargów EPM z dnia 04-01-2018</a:t>
            </a:r>
            <a:endParaRPr lang="pl-PL" sz="800" i="1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1676703" y="5974200"/>
            <a:ext cx="5710674" cy="471956"/>
            <a:chOff x="2267744" y="5715487"/>
            <a:chExt cx="5710674" cy="471956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10" name="Prostokąt 9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1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8280920" cy="4725210"/>
          </a:xfrm>
        </p:spPr>
        <p:txBody>
          <a:bodyPr/>
          <a:lstStyle/>
          <a:p>
            <a:pPr algn="l"/>
            <a:endParaRPr lang="pl-PL" sz="11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123728" y="188640"/>
            <a:ext cx="3040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Przetargi 2018 r. </a:t>
            </a:r>
            <a:endParaRPr lang="pl-PL" sz="28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63519"/>
              </p:ext>
            </p:extLst>
          </p:nvPr>
        </p:nvGraphicFramePr>
        <p:xfrm>
          <a:off x="611560" y="1124746"/>
          <a:ext cx="8280920" cy="4725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4838"/>
                <a:gridCol w="2207105"/>
                <a:gridCol w="3438977"/>
              </a:tblGrid>
              <a:tr h="65800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Postępowania o udzielenie zamówień publicznych w </a:t>
                      </a:r>
                      <a:r>
                        <a:rPr lang="pl-PL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2018r</a:t>
                      </a:r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marL="9525" marR="9525" marT="9525" marB="0" anchor="ctr">
                    <a:solidFill>
                      <a:srgbClr val="0738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207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Ilość </a:t>
                      </a:r>
                      <a:endParaRPr lang="pl-PL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Szacunkowa wartość zamówienia (netto </a:t>
                      </a:r>
                      <a:r>
                        <a:rPr lang="pl-PL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mld PLN) </a:t>
                      </a:r>
                      <a:endParaRPr lang="pl-PL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14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Postępowania planowane do ogłoszenia </a:t>
                      </a:r>
                      <a:endParaRPr lang="pl-PL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pl-PL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</a:t>
                      </a:r>
                      <a:endParaRPr lang="pl-PL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9ED"/>
                    </a:solidFill>
                  </a:tcPr>
                </a:tc>
              </a:tr>
              <a:tr h="31037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tym: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7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Roboty </a:t>
                      </a:r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budowlane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9ED"/>
                    </a:solidFill>
                  </a:tcPr>
                </a:tc>
              </a:tr>
              <a:tr h="56829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Dokumentacja </a:t>
                      </a:r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przedprojektowa i projektowa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18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Nadzór inwestorski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9E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07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Umowy planowane do podpisania </a:t>
                      </a:r>
                      <a:endParaRPr lang="pl-PL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pl-PL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</a:t>
                      </a:r>
                      <a:endParaRPr lang="pl-PL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9ED"/>
                    </a:solidFill>
                  </a:tcPr>
                </a:tc>
              </a:tr>
            </a:tbl>
          </a:graphicData>
        </a:graphic>
      </p:graphicFrame>
      <p:sp>
        <p:nvSpPr>
          <p:cNvPr id="7" name="Symbol zastępczy stopki 1"/>
          <p:cNvSpPr txBox="1">
            <a:spLocks/>
          </p:cNvSpPr>
          <p:nvPr/>
        </p:nvSpPr>
        <p:spPr>
          <a:xfrm>
            <a:off x="3131840" y="5849954"/>
            <a:ext cx="2814923" cy="33265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pl-PL" sz="800" i="1" dirty="0" smtClean="0">
                <a:solidFill>
                  <a:prstClr val="black"/>
                </a:solidFill>
                <a:latin typeface="Arial"/>
              </a:rPr>
              <a:t>Źródło: Raport agregujący dane z rejestru Harmonogramu przetargów EPM z dnia 04-01-2018</a:t>
            </a:r>
            <a:endParaRPr lang="pl-PL" sz="800" i="1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683964" y="6262838"/>
            <a:ext cx="5710674" cy="471956"/>
            <a:chOff x="2267744" y="5715487"/>
            <a:chExt cx="5710674" cy="471956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9" name="Prostokąt 8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6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1835696" y="6341420"/>
            <a:ext cx="5710674" cy="471956"/>
            <a:chOff x="2267744" y="5715487"/>
            <a:chExt cx="5710674" cy="471956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6" name="Prostokąt 5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599286"/>
              </p:ext>
            </p:extLst>
          </p:nvPr>
        </p:nvGraphicFramePr>
        <p:xfrm>
          <a:off x="179512" y="1916832"/>
          <a:ext cx="8712968" cy="3672251"/>
        </p:xfrm>
        <a:graphic>
          <a:graphicData uri="http://schemas.openxmlformats.org/drawingml/2006/table">
            <a:tbl>
              <a:tblPr/>
              <a:tblGrid>
                <a:gridCol w="345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6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25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7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Lp.</a:t>
                      </a: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Nazwa Projektu</a:t>
                      </a: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Nazwa zamówienia</a:t>
                      </a: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Szacunkowa</a:t>
                      </a:r>
                      <a:b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wartość</a:t>
                      </a:r>
                      <a:b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(mld PLN)</a:t>
                      </a: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Typ </a:t>
                      </a:r>
                      <a:b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projektu</a:t>
                      </a: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61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Prace na linii E 75 na odcinku Czyżew – Białystok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Wykonanie robót budowlanych na odcinku Czyżew-Białystok od km 107,260 do km 178,500 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Buduj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Poprawa dostępu kolejowego do portu morskiego w Gdyni" </a:t>
                      </a:r>
                      <a:endParaRPr lang="pl-PL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Roboty budowlane dla projektu "Poprawa dostępu kolejowego do portu morskiego w Gdyni" 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Buduj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25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Poprawa infrastruktury kolejowego dostępu do portu Gdańsk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Roboty budowlane na linii 226 i stacji Gdańsk Port Północny </a:t>
                      </a:r>
                      <a:b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oraz linii 965 i stacji Gdańsk Kanał Kaszubski w ramach projektu "Poprawa dostępu kolejowego do portu Gdańsk„</a:t>
                      </a:r>
                    </a:p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Roboty budowlane na linii 227/249 i stacji Gdańsk Zaspa Towarowa oraz Linii 722 i stacji Gdańsk Wiślany w ramach projektu "Poprawa dostępu kolejowego do portu Gdańsk"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Buduj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9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Poprawa dostępu kolejowego do portów morskich w Szczecinie i Świnoujściu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Roboty budowlane na stacji Szczecin Port Centralny oraz Świnoujście w ramach projektu pn. "Poprawa dostępu kolejowego do portów morskich w Szczecinie i Świnoujściu" - Port Szczecin </a:t>
                      </a:r>
                      <a:br>
                        <a:rPr lang="pl-PL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Port Świnoujście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Buduj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2123728" y="188640"/>
            <a:ext cx="3040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Przetargi 2018 r. </a:t>
            </a:r>
            <a:endParaRPr lang="pl-PL" sz="28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7504" y="1391336"/>
            <a:ext cx="8712968" cy="3558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Kluczowe postępowania przetargowe planowane do ogłoszenia w roku 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2018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1835696" y="6341420"/>
            <a:ext cx="5710674" cy="471956"/>
            <a:chOff x="2267744" y="5715487"/>
            <a:chExt cx="5710674" cy="471956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6" name="Prostokąt 5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26474" y="1264123"/>
            <a:ext cx="8712968" cy="3558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Kluczowe postępowania przetargowe planowane do ogłoszenia w roku </a:t>
            </a:r>
            <a:r>
              <a:rPr 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2018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07504" y="5064022"/>
            <a:ext cx="8969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Plan postępowań na 2018 r. zostanie umieszczony na stronie </a:t>
            </a:r>
            <a:r>
              <a:rPr lang="pl-PL" b="1" dirty="0">
                <a:solidFill>
                  <a:srgbClr val="FF0000"/>
                </a:solidFill>
                <a:hlinkClick r:id="rId3"/>
              </a:rPr>
              <a:t>www.plk-sa.pl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123728" y="188640"/>
            <a:ext cx="3040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Przetargi 2018 r. </a:t>
            </a:r>
            <a:endParaRPr lang="pl-PL" sz="28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970633"/>
              </p:ext>
            </p:extLst>
          </p:nvPr>
        </p:nvGraphicFramePr>
        <p:xfrm>
          <a:off x="217651" y="1897922"/>
          <a:ext cx="8749680" cy="2888104"/>
        </p:xfrm>
        <a:graphic>
          <a:graphicData uri="http://schemas.openxmlformats.org/drawingml/2006/table">
            <a:tbl>
              <a:tblPr/>
              <a:tblGrid>
                <a:gridCol w="345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6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914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98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7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Lp.</a:t>
                      </a: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Nazwa Projektu</a:t>
                      </a: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Nazwa zamówienia</a:t>
                      </a: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Szacunkowa</a:t>
                      </a:r>
                      <a:b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wartość</a:t>
                      </a:r>
                      <a:b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(mld PLN)</a:t>
                      </a: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Typ </a:t>
                      </a:r>
                      <a:b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projektu</a:t>
                      </a: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Prace na podstawowych ciągach pasażerskich (E 30 i E 65) na obszarze Śląska, etap I: linia E 65 na odc. Będzin – Katowice – Tychy – Czechowice Dziedzice – Zebrzydowice, LOT C odcinek Most Wisła – Czechowice Dziedzice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 C Wykonanie robót budowlanych na odcinku Most Wisła - Czechowice Dziedzice - Zabrzeg dla projektu Prace na E 30 i E 65 na obszarze Śląska, etap I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Buduj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Prace na linii średnicowej w Warszawie na odcinku Warszawa Wschodnia – Warszawa Zachodnia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Wykonanie robót - Warszawa Zachodnia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Buduj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Prace na linii kolejowej E59 na odcinku Poznań Główny -  Szczecin Dąbie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Przebudowę układów torowych wraz z infrastruktura towarzyszącą linii kolejowej E 59 odcinek Rokietnica - Wronki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Buduj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0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1835696" y="6309320"/>
            <a:ext cx="5710674" cy="471956"/>
            <a:chOff x="2267744" y="5715487"/>
            <a:chExt cx="5710674" cy="471956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6" name="Prostokąt 5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072819"/>
              </p:ext>
            </p:extLst>
          </p:nvPr>
        </p:nvGraphicFramePr>
        <p:xfrm>
          <a:off x="233772" y="1400958"/>
          <a:ext cx="8676456" cy="4783003"/>
        </p:xfrm>
        <a:graphic>
          <a:graphicData uri="http://schemas.openxmlformats.org/drawingml/2006/table">
            <a:tbl>
              <a:tblPr/>
              <a:tblGrid>
                <a:gridCol w="3521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7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Lp.</a:t>
                      </a: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Nazwa Projektu</a:t>
                      </a: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Nazwa zamówienia</a:t>
                      </a: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Szacunkowa</a:t>
                      </a:r>
                      <a:b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wartość</a:t>
                      </a:r>
                      <a:b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(mld PLN)</a:t>
                      </a: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Typ </a:t>
                      </a:r>
                      <a:b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projektu</a:t>
                      </a: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56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pl-PL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Budowa infrastruktury systemu ERTMS/GSM-R na liniach kolejowych PKP Polskie Linie Kolejowe S.A. </a:t>
                      </a:r>
                      <a:br>
                        <a:rPr lang="pl-PL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NPW ERTMS</a:t>
                      </a:r>
                      <a:endParaRPr lang="pl-P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pl-PL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Wdrożenie systemu GSM-R w ramach projektu: Budowa infrastruktury systemu ERTMS/GSM-R na liniach kolejowych PKP Polskie Linie Kolejowe S.A. w ramach NPW ERTMS</a:t>
                      </a:r>
                      <a:endParaRPr lang="pl-P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Dostawa</a:t>
                      </a:r>
                      <a:r>
                        <a:rPr lang="pl-PL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9773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pl-P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Prace na linii kolejowej C-E 65 na </a:t>
                      </a:r>
                      <a:r>
                        <a:rPr lang="pl-PL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odc</a:t>
                      </a:r>
                      <a:r>
                        <a:rPr lang="pl-P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Chorzów Batory - Tarnowskie Góry - Karsznice - Inowrocław - Bydgoszcz - Maksymilianowo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pl-PL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Realizacja robót budowlanych w trybie P&amp;B - "Prace na linii kolejowej C-E 65 na odc. Herby Nowe – Rusiec Łódzki" w ramach projektu "Prace na linii kolejowej C-E 65 na </a:t>
                      </a:r>
                      <a:r>
                        <a:rPr lang="pl-PL" sz="10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odc</a:t>
                      </a:r>
                      <a:r>
                        <a:rPr lang="pl-PL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Chorzów Batory - Tarnowskie Góry - Karsznice - Inowrocław - Bydgoszcz - Maksymilianowo" </a:t>
                      </a:r>
                      <a:endParaRPr lang="pl-P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Projektuj i Buduj 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9773">
                <a:tc vMerge="1">
                  <a:txBody>
                    <a:bodyPr/>
                    <a:lstStyle/>
                    <a:p>
                      <a:pPr algn="ctr" rtl="0" fontAlgn="ctr"/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pl-PL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Realizacja robót budowlanych w trybie P&amp;B - "Prace na linii kolejowej C-E 65 na odc. Chorzów Batory - Nakło Śląskie" w ramach projektu pn. Prace na linii kolejowej C-E 65 na odc. Chorzów Batory - Tarnowskie Góry - Karsznice - Inowrocław - Bydgoszcz - Maksymilianowo</a:t>
                      </a:r>
                      <a:endParaRPr lang="pl-P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9773">
                <a:tc vMerge="1">
                  <a:txBody>
                    <a:bodyPr/>
                    <a:lstStyle/>
                    <a:p>
                      <a:pPr algn="ctr" rtl="0" fontAlgn="ctr"/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pl-PL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Realizacja robót budowlanych w trybie P&amp;B - "Prace na linii kolejowej C-E 65 na odc. Nakło Śląskie - Herby Nowe" w ramach projektu "Prace na linii kolejowej C-E 65 na </a:t>
                      </a:r>
                      <a:r>
                        <a:rPr lang="pl-PL" sz="10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odc</a:t>
                      </a:r>
                      <a:r>
                        <a:rPr lang="pl-PL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Chorzów Batory - Tarnowskie Góry - Karsznice - Inowrocław - Bydgoszcz - Maksymilianowo"</a:t>
                      </a:r>
                      <a:endParaRPr lang="pl-PL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7421">
                <a:tc vMerge="1">
                  <a:txBody>
                    <a:bodyPr/>
                    <a:lstStyle/>
                    <a:p>
                      <a:pPr algn="ctr" rtl="0" fontAlgn="ctr"/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Realizacja robót budowlanych w trybie P&amp;B - "Prace na linii kolejowej C-E 65 na odc. Rusiec Łódzki - Zduńska Wola Karsznice" w ramach projektu "Prace na linii kolejowej C-E 65 na </a:t>
                      </a:r>
                      <a:r>
                        <a:rPr lang="pl-PL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odc</a:t>
                      </a:r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Chorzów Batory - Tarnowskie Góry - Karsznice - Inowrocław - Bydgoszcz - Maksymilianowo" 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233772" y="1063628"/>
            <a:ext cx="7578588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Planowane umowy do podpisania w 2018 r. o największych wartościach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123728" y="188640"/>
            <a:ext cx="2780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Umowy 2018 r. </a:t>
            </a:r>
            <a:endParaRPr lang="pl-PL" sz="28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816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1788671" y="6309320"/>
            <a:ext cx="5710674" cy="471956"/>
            <a:chOff x="2267744" y="5715487"/>
            <a:chExt cx="5710674" cy="471956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6" name="Prostokąt 5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891193"/>
              </p:ext>
            </p:extLst>
          </p:nvPr>
        </p:nvGraphicFramePr>
        <p:xfrm>
          <a:off x="300791" y="2420888"/>
          <a:ext cx="8686434" cy="2577438"/>
        </p:xfrm>
        <a:graphic>
          <a:graphicData uri="http://schemas.openxmlformats.org/drawingml/2006/table">
            <a:tbl>
              <a:tblPr/>
              <a:tblGrid>
                <a:gridCol w="345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5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33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7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Lp.</a:t>
                      </a: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Nazwa Projektu</a:t>
                      </a: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Nazwa zamówienia</a:t>
                      </a: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Szacunkowa</a:t>
                      </a:r>
                      <a:b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wartość</a:t>
                      </a:r>
                      <a:b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(mld PLN)</a:t>
                      </a: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Typ </a:t>
                      </a:r>
                      <a:b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projektu</a:t>
                      </a: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Prace na linii kolejowej nr 93 na odcinku Trzebinia – Oświęcim – Czechowice-Dziedzice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Opracowanie dokumentacji projektowej i wykonanie robót budowlano – montażowych w ramach zadania inwestycyjnego pod nazwą.: „Prace na linii kolejowej nr 93 Trzebinia - Zebrzydowice na odcinku Oświęcim – Czechowice Dziedzice” w ramach </a:t>
                      </a:r>
                      <a:r>
                        <a:rPr lang="pl-PL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POIiŚ</a:t>
                      </a:r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5.1-12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Projektuj i Buduj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Prace na liniach kolejowych nr 97, 98, 99 na odcinku Skawina – Sucha Beskidzka – Chabówka – Zakopane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Modernizacja linii kolejowej nr 99 Chabówka - Zakopane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Projektuj i Buduj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9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0" marR="3410" marT="3410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Poprawa dostępu kolejowego do portu morskiego w Gdyni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Roboty budowlane dla projektu "Poprawa dostępu kolejowego do portu morskiego w Gdyni" 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Buduj</a:t>
                      </a:r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2123728" y="188640"/>
            <a:ext cx="2780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prstClr val="white"/>
                </a:solidFill>
                <a:latin typeface="Arial" pitchFamily="34" charset="0"/>
                <a:ea typeface="+mj-ea"/>
              </a:rPr>
              <a:t>Umowy 2018 r. </a:t>
            </a:r>
            <a:endParaRPr lang="pl-PL" sz="2800" b="1" dirty="0">
              <a:solidFill>
                <a:prstClr val="white"/>
              </a:solidFill>
              <a:latin typeface="Arial" pitchFamily="34" charset="0"/>
              <a:ea typeface="+mj-ea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07504" y="1451544"/>
            <a:ext cx="7578588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Planowane umowy do podpisania w 2018 r. o największych wartościach</a:t>
            </a:r>
          </a:p>
        </p:txBody>
      </p:sp>
    </p:spTree>
    <p:extLst>
      <p:ext uri="{BB962C8B-B14F-4D97-AF65-F5344CB8AC3E}">
        <p14:creationId xmlns:p14="http://schemas.microsoft.com/office/powerpoint/2010/main" val="23210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50377" y="3573016"/>
            <a:ext cx="5643246" cy="91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00"/>
          <a:lstStyle>
            <a:lvl1pPr marL="231775" indent="-231775" algn="l" eaLnBrk="0" hangingPunct="0">
              <a:spcAft>
                <a:spcPct val="50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6725" indent="-233363" algn="l" eaLnBrk="0" hangingPunct="0">
              <a:spcAft>
                <a:spcPct val="50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8975" indent="-220663" algn="l" eaLnBrk="0" hangingPunct="0"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19163" indent="-228600" algn="l" eaLnBrk="0" hangingPunct="0">
              <a:spcAft>
                <a:spcPct val="50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49350" indent="-228600" algn="l" eaLnBrk="0" hangingPunct="0"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60655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6375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2095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7815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Aft>
                <a:spcPts val="675"/>
              </a:spcAft>
              <a:buClr>
                <a:srgbClr val="002060"/>
              </a:buClr>
              <a:buNone/>
            </a:pPr>
            <a:r>
              <a:rPr lang="pl-PL" sz="3200" b="1" dirty="0" smtClean="0">
                <a:solidFill>
                  <a:srgbClr val="073872"/>
                </a:solidFill>
              </a:rPr>
              <a:t>Dziękujemy za uwagę</a:t>
            </a:r>
          </a:p>
          <a:p>
            <a:pPr marL="0" indent="0" algn="ctr">
              <a:spcAft>
                <a:spcPts val="675"/>
              </a:spcAft>
              <a:buClr>
                <a:srgbClr val="002060"/>
              </a:buClr>
              <a:buNone/>
            </a:pPr>
            <a:endParaRPr lang="pl-PL" sz="3200" b="1" dirty="0" smtClean="0">
              <a:solidFill>
                <a:srgbClr val="073872"/>
              </a:solidFill>
            </a:endParaRPr>
          </a:p>
          <a:p>
            <a:pPr marL="0" indent="0" algn="ctr">
              <a:spcAft>
                <a:spcPts val="675"/>
              </a:spcAft>
              <a:buClr>
                <a:srgbClr val="002060"/>
              </a:buClr>
              <a:buNone/>
            </a:pPr>
            <a:endParaRPr lang="pl-PL" sz="3200" b="1" dirty="0">
              <a:solidFill>
                <a:srgbClr val="073872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84" y="1435110"/>
            <a:ext cx="1976232" cy="346707"/>
          </a:xfrm>
          <a:prstGeom prst="rect">
            <a:avLst/>
          </a:prstGeom>
        </p:spPr>
      </p:pic>
      <p:grpSp>
        <p:nvGrpSpPr>
          <p:cNvPr id="5" name="Grupa 4"/>
          <p:cNvGrpSpPr/>
          <p:nvPr/>
        </p:nvGrpSpPr>
        <p:grpSpPr>
          <a:xfrm>
            <a:off x="1774466" y="6253899"/>
            <a:ext cx="5710674" cy="471956"/>
            <a:chOff x="2267744" y="5715487"/>
            <a:chExt cx="5710674" cy="471956"/>
          </a:xfrm>
        </p:grpSpPr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715487"/>
              <a:ext cx="5710674" cy="471956"/>
            </a:xfrm>
            <a:prstGeom prst="rect">
              <a:avLst/>
            </a:prstGeom>
          </p:spPr>
        </p:pic>
        <p:sp>
          <p:nvSpPr>
            <p:cNvPr id="8" name="Prostokąt 7"/>
            <p:cNvSpPr/>
            <p:nvPr/>
          </p:nvSpPr>
          <p:spPr>
            <a:xfrm>
              <a:off x="4067944" y="5715487"/>
              <a:ext cx="2016224" cy="47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25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g0GiP.jFk.4_Pp.fgqCuw"/>
</p:tagLst>
</file>

<file path=ppt/theme/theme1.xml><?xml version="1.0" encoding="utf-8"?>
<a:theme xmlns:a="http://schemas.openxmlformats.org/drawingml/2006/main" name="Motyw pakietu Office">
  <a:themeElements>
    <a:clrScheme name="PLK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004D84"/>
      </a:accent1>
      <a:accent2>
        <a:srgbClr val="FFC000"/>
      </a:accent2>
      <a:accent3>
        <a:srgbClr val="D9DADA"/>
      </a:accent3>
      <a:accent4>
        <a:srgbClr val="BCB37A"/>
      </a:accent4>
      <a:accent5>
        <a:srgbClr val="97720B"/>
      </a:accent5>
      <a:accent6>
        <a:srgbClr val="000000"/>
      </a:accent6>
      <a:hlink>
        <a:srgbClr val="004D84"/>
      </a:hlink>
      <a:folHlink>
        <a:srgbClr val="FDC90C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bg1">
              <a:lumMod val="50000"/>
            </a:scheme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Pokaz na ekranie (4:3)</PresentationFormat>
  <Paragraphs>146</Paragraphs>
  <Slides>8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2015-12-11T13:10:27Z</dcterms:created>
  <dcterms:modified xsi:type="dcterms:W3CDTF">2018-01-11T08:59:24Z</dcterms:modified>
</cp:coreProperties>
</file>